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69" r:id="rId4"/>
  </p:sldMasterIdLst>
  <p:notesMasterIdLst>
    <p:notesMasterId r:id="rId42"/>
  </p:notesMasterIdLst>
  <p:sldIdLst>
    <p:sldId id="256" r:id="rId5"/>
    <p:sldId id="257" r:id="rId6"/>
    <p:sldId id="258" r:id="rId7"/>
    <p:sldId id="260" r:id="rId8"/>
    <p:sldId id="295" r:id="rId9"/>
    <p:sldId id="301" r:id="rId10"/>
    <p:sldId id="291" r:id="rId11"/>
    <p:sldId id="261" r:id="rId12"/>
    <p:sldId id="286" r:id="rId13"/>
    <p:sldId id="292" r:id="rId14"/>
    <p:sldId id="265" r:id="rId15"/>
    <p:sldId id="266" r:id="rId16"/>
    <p:sldId id="259"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97" r:id="rId31"/>
    <p:sldId id="280" r:id="rId32"/>
    <p:sldId id="281" r:id="rId33"/>
    <p:sldId id="282" r:id="rId34"/>
    <p:sldId id="304" r:id="rId35"/>
    <p:sldId id="305" r:id="rId36"/>
    <p:sldId id="302" r:id="rId37"/>
    <p:sldId id="306" r:id="rId38"/>
    <p:sldId id="307" r:id="rId39"/>
    <p:sldId id="287" r:id="rId40"/>
    <p:sldId id="288"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58" autoAdjust="0"/>
    <p:restoredTop sz="94660"/>
  </p:normalViewPr>
  <p:slideViewPr>
    <p:cSldViewPr snapToGrid="0">
      <p:cViewPr varScale="1">
        <p:scale>
          <a:sx n="82" d="100"/>
          <a:sy n="82" d="100"/>
        </p:scale>
        <p:origin x="65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diagrams/_rels/data1.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588F53-C236-4A88-B35D-62BA23E72953}" type="doc">
      <dgm:prSet loTypeId="urn:microsoft.com/office/officeart/2018/2/layout/IconCircleList" loCatId="icon" qsTypeId="urn:microsoft.com/office/officeart/2005/8/quickstyle/simple4" qsCatId="simple" csTypeId="urn:microsoft.com/office/officeart/2005/8/colors/accent0_3" csCatId="mainScheme" phldr="1"/>
      <dgm:spPr/>
      <dgm:t>
        <a:bodyPr/>
        <a:lstStyle/>
        <a:p>
          <a:endParaRPr lang="en-US"/>
        </a:p>
      </dgm:t>
    </dgm:pt>
    <dgm:pt modelId="{3E9E3CA4-113D-4DF8-983A-7124BFCCBE19}">
      <dgm:prSet/>
      <dgm:spPr/>
      <dgm:t>
        <a:bodyPr/>
        <a:lstStyle/>
        <a:p>
          <a:pPr>
            <a:lnSpc>
              <a:spcPct val="100000"/>
            </a:lnSpc>
          </a:pPr>
          <a:r>
            <a:rPr lang="en-US" altLang="ja-JP" dirty="0"/>
            <a:t>WEB</a:t>
          </a:r>
          <a:r>
            <a:rPr lang="ja-JP" altLang="en-US" dirty="0"/>
            <a:t>制作</a:t>
          </a:r>
          <a:endParaRPr lang="en-US" dirty="0"/>
        </a:p>
      </dgm:t>
    </dgm:pt>
    <dgm:pt modelId="{293971AF-F043-44E0-B599-BD1E04D10866}" type="parTrans" cxnId="{8B64056D-2BD5-49B7-AA34-8599521F92E0}">
      <dgm:prSet/>
      <dgm:spPr/>
      <dgm:t>
        <a:bodyPr/>
        <a:lstStyle/>
        <a:p>
          <a:endParaRPr lang="en-US"/>
        </a:p>
      </dgm:t>
    </dgm:pt>
    <dgm:pt modelId="{83FE6462-1292-4B02-BD45-732C2044D24C}" type="sibTrans" cxnId="{8B64056D-2BD5-49B7-AA34-8599521F92E0}">
      <dgm:prSet/>
      <dgm:spPr/>
      <dgm:t>
        <a:bodyPr/>
        <a:lstStyle/>
        <a:p>
          <a:pPr>
            <a:lnSpc>
              <a:spcPct val="100000"/>
            </a:lnSpc>
          </a:pPr>
          <a:endParaRPr lang="en-US"/>
        </a:p>
      </dgm:t>
    </dgm:pt>
    <dgm:pt modelId="{66120109-0647-4326-B662-AD7C3B2A4C5B}">
      <dgm:prSet/>
      <dgm:spPr/>
      <dgm:t>
        <a:bodyPr/>
        <a:lstStyle/>
        <a:p>
          <a:pPr>
            <a:lnSpc>
              <a:spcPct val="100000"/>
            </a:lnSpc>
          </a:pPr>
          <a:r>
            <a:rPr lang="ja-JP" altLang="en-US"/>
            <a:t>システム開発</a:t>
          </a:r>
          <a:endParaRPr lang="en-US" dirty="0"/>
        </a:p>
      </dgm:t>
    </dgm:pt>
    <dgm:pt modelId="{F3D12BA7-3B33-4EA6-BE56-C7A1FBFF39D0}" type="parTrans" cxnId="{DDB19753-99C0-48DE-A694-E00CE37DF8E2}">
      <dgm:prSet/>
      <dgm:spPr/>
      <dgm:t>
        <a:bodyPr/>
        <a:lstStyle/>
        <a:p>
          <a:endParaRPr lang="en-US"/>
        </a:p>
      </dgm:t>
    </dgm:pt>
    <dgm:pt modelId="{248F1F96-C9BB-4118-ABE3-B926576AAEF8}" type="sibTrans" cxnId="{DDB19753-99C0-48DE-A694-E00CE37DF8E2}">
      <dgm:prSet/>
      <dgm:spPr/>
      <dgm:t>
        <a:bodyPr/>
        <a:lstStyle/>
        <a:p>
          <a:pPr>
            <a:lnSpc>
              <a:spcPct val="100000"/>
            </a:lnSpc>
          </a:pPr>
          <a:endParaRPr lang="en-US"/>
        </a:p>
      </dgm:t>
    </dgm:pt>
    <dgm:pt modelId="{669589C7-7AEF-4E21-B414-79F91CC1AD9E}">
      <dgm:prSet/>
      <dgm:spPr/>
      <dgm:t>
        <a:bodyPr/>
        <a:lstStyle/>
        <a:p>
          <a:pPr>
            <a:lnSpc>
              <a:spcPct val="100000"/>
            </a:lnSpc>
          </a:pPr>
          <a:r>
            <a:rPr lang="ja-JP" altLang="en-US" dirty="0"/>
            <a:t>人材紹介</a:t>
          </a:r>
          <a:r>
            <a:rPr lang="en-US" altLang="ja-JP" dirty="0"/>
            <a:t>(SES)</a:t>
          </a:r>
          <a:endParaRPr lang="en-US" dirty="0"/>
        </a:p>
      </dgm:t>
    </dgm:pt>
    <dgm:pt modelId="{335216DA-CB4F-46CE-9AE9-0F2FA8323B2D}" type="parTrans" cxnId="{A700556D-60AE-40EF-BA0B-E963B04A0AAD}">
      <dgm:prSet/>
      <dgm:spPr/>
      <dgm:t>
        <a:bodyPr/>
        <a:lstStyle/>
        <a:p>
          <a:endParaRPr lang="en-US"/>
        </a:p>
      </dgm:t>
    </dgm:pt>
    <dgm:pt modelId="{EB2FEF5B-B903-4538-AD8A-C9E863A2543F}" type="sibTrans" cxnId="{A700556D-60AE-40EF-BA0B-E963B04A0AAD}">
      <dgm:prSet/>
      <dgm:spPr/>
      <dgm:t>
        <a:bodyPr/>
        <a:lstStyle/>
        <a:p>
          <a:endParaRPr lang="en-US"/>
        </a:p>
      </dgm:t>
    </dgm:pt>
    <dgm:pt modelId="{93E97E55-70D5-4646-B4B4-EF32D7B4C860}">
      <dgm:prSet/>
      <dgm:spPr/>
      <dgm:t>
        <a:bodyPr/>
        <a:lstStyle/>
        <a:p>
          <a:pPr>
            <a:lnSpc>
              <a:spcPct val="100000"/>
            </a:lnSpc>
          </a:pPr>
          <a:r>
            <a:rPr lang="ja-JP" altLang="en-US" dirty="0"/>
            <a:t>イベント企画、運営</a:t>
          </a:r>
          <a:endParaRPr lang="en-US" dirty="0"/>
        </a:p>
      </dgm:t>
    </dgm:pt>
    <dgm:pt modelId="{153636C0-5F5D-443F-BA5D-F4DFB568D568}" type="sibTrans" cxnId="{BDE830B8-DCCC-432A-908F-E87D9154C96D}">
      <dgm:prSet/>
      <dgm:spPr/>
      <dgm:t>
        <a:bodyPr/>
        <a:lstStyle/>
        <a:p>
          <a:pPr>
            <a:lnSpc>
              <a:spcPct val="100000"/>
            </a:lnSpc>
          </a:pPr>
          <a:endParaRPr lang="en-US"/>
        </a:p>
      </dgm:t>
    </dgm:pt>
    <dgm:pt modelId="{93428521-4A83-41F3-A1DC-B35FD0889A2E}" type="parTrans" cxnId="{BDE830B8-DCCC-432A-908F-E87D9154C96D}">
      <dgm:prSet/>
      <dgm:spPr/>
      <dgm:t>
        <a:bodyPr/>
        <a:lstStyle/>
        <a:p>
          <a:endParaRPr lang="en-US"/>
        </a:p>
      </dgm:t>
    </dgm:pt>
    <dgm:pt modelId="{AA12203E-0C84-4472-B749-8DF661AC76A1}" type="pres">
      <dgm:prSet presAssocID="{60588F53-C236-4A88-B35D-62BA23E72953}" presName="root" presStyleCnt="0">
        <dgm:presLayoutVars>
          <dgm:dir/>
          <dgm:resizeHandles val="exact"/>
        </dgm:presLayoutVars>
      </dgm:prSet>
      <dgm:spPr/>
    </dgm:pt>
    <dgm:pt modelId="{33881805-4088-4FC6-8619-8C0487636BDB}" type="pres">
      <dgm:prSet presAssocID="{60588F53-C236-4A88-B35D-62BA23E72953}" presName="container" presStyleCnt="0">
        <dgm:presLayoutVars>
          <dgm:dir/>
          <dgm:resizeHandles val="exact"/>
        </dgm:presLayoutVars>
      </dgm:prSet>
      <dgm:spPr/>
    </dgm:pt>
    <dgm:pt modelId="{1FDB9DB8-E17B-41F2-8DB9-F44E88C22D7A}" type="pres">
      <dgm:prSet presAssocID="{3E9E3CA4-113D-4DF8-983A-7124BFCCBE19}" presName="compNode" presStyleCnt="0"/>
      <dgm:spPr/>
    </dgm:pt>
    <dgm:pt modelId="{DCE41109-4859-435D-A44F-D4420D295A8E}" type="pres">
      <dgm:prSet presAssocID="{3E9E3CA4-113D-4DF8-983A-7124BFCCBE19}" presName="iconBgRect" presStyleLbl="bgShp" presStyleIdx="0" presStyleCnt="4"/>
      <dgm:spPr/>
    </dgm:pt>
    <dgm:pt modelId="{ADEB8769-1340-4A23-8994-1B7EE04B712D}" type="pres">
      <dgm:prSet presAssocID="{3E9E3CA4-113D-4DF8-983A-7124BFCCBE19}" presName="iconRect" presStyleLbl="node1" presStyleIdx="0" presStyleCnt="4" custLinFactNeighborX="327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モニター"/>
        </a:ext>
      </dgm:extLst>
    </dgm:pt>
    <dgm:pt modelId="{C58D6408-74AD-4DE6-9211-1132A28DF1A6}" type="pres">
      <dgm:prSet presAssocID="{3E9E3CA4-113D-4DF8-983A-7124BFCCBE19}" presName="spaceRect" presStyleCnt="0"/>
      <dgm:spPr/>
    </dgm:pt>
    <dgm:pt modelId="{640B9678-9988-4DFB-93B2-51400CF2671F}" type="pres">
      <dgm:prSet presAssocID="{3E9E3CA4-113D-4DF8-983A-7124BFCCBE19}" presName="textRect" presStyleLbl="revTx" presStyleIdx="0" presStyleCnt="4">
        <dgm:presLayoutVars>
          <dgm:chMax val="1"/>
          <dgm:chPref val="1"/>
        </dgm:presLayoutVars>
      </dgm:prSet>
      <dgm:spPr/>
    </dgm:pt>
    <dgm:pt modelId="{79B75625-DEF3-4136-A779-38C2A2E5F8E8}" type="pres">
      <dgm:prSet presAssocID="{83FE6462-1292-4B02-BD45-732C2044D24C}" presName="sibTrans" presStyleLbl="sibTrans2D1" presStyleIdx="0" presStyleCnt="0"/>
      <dgm:spPr/>
    </dgm:pt>
    <dgm:pt modelId="{317BC163-72DB-4D11-B343-46EB94DB4AF5}" type="pres">
      <dgm:prSet presAssocID="{66120109-0647-4326-B662-AD7C3B2A4C5B}" presName="compNode" presStyleCnt="0"/>
      <dgm:spPr/>
    </dgm:pt>
    <dgm:pt modelId="{50FA2986-31D0-406C-8E55-FE5390FA6DE3}" type="pres">
      <dgm:prSet presAssocID="{66120109-0647-4326-B662-AD7C3B2A4C5B}" presName="iconBgRect" presStyleLbl="bgShp" presStyleIdx="1" presStyleCnt="4"/>
      <dgm:spPr/>
    </dgm:pt>
    <dgm:pt modelId="{936325C2-20F3-4197-953F-B1B50BBDDE7C}" type="pres">
      <dgm:prSet presAssocID="{66120109-0647-4326-B662-AD7C3B2A4C5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コンピューター"/>
        </a:ext>
      </dgm:extLst>
    </dgm:pt>
    <dgm:pt modelId="{7CEE9C4C-E7D2-408C-A3EC-FC625E813EC2}" type="pres">
      <dgm:prSet presAssocID="{66120109-0647-4326-B662-AD7C3B2A4C5B}" presName="spaceRect" presStyleCnt="0"/>
      <dgm:spPr/>
    </dgm:pt>
    <dgm:pt modelId="{42A00736-A228-41EA-9732-35FBB9663531}" type="pres">
      <dgm:prSet presAssocID="{66120109-0647-4326-B662-AD7C3B2A4C5B}" presName="textRect" presStyleLbl="revTx" presStyleIdx="1" presStyleCnt="4">
        <dgm:presLayoutVars>
          <dgm:chMax val="1"/>
          <dgm:chPref val="1"/>
        </dgm:presLayoutVars>
      </dgm:prSet>
      <dgm:spPr/>
    </dgm:pt>
    <dgm:pt modelId="{8ED28E33-66AA-4236-AB52-A48B46667D82}" type="pres">
      <dgm:prSet presAssocID="{248F1F96-C9BB-4118-ABE3-B926576AAEF8}" presName="sibTrans" presStyleLbl="sibTrans2D1" presStyleIdx="0" presStyleCnt="0"/>
      <dgm:spPr/>
    </dgm:pt>
    <dgm:pt modelId="{C1697E52-47B2-4D1E-814A-89023CCD424F}" type="pres">
      <dgm:prSet presAssocID="{93E97E55-70D5-4646-B4B4-EF32D7B4C860}" presName="compNode" presStyleCnt="0"/>
      <dgm:spPr/>
    </dgm:pt>
    <dgm:pt modelId="{B0080CBB-3407-44E3-9BCD-2FB357D4F03C}" type="pres">
      <dgm:prSet presAssocID="{93E97E55-70D5-4646-B4B4-EF32D7B4C860}" presName="iconBgRect" presStyleLbl="bgShp" presStyleIdx="2" presStyleCnt="4"/>
      <dgm:spPr/>
    </dgm:pt>
    <dgm:pt modelId="{573C7B44-BB2F-4C48-95F7-FDBC477DD6CC}" type="pres">
      <dgm:prSet presAssocID="{93E97E55-70D5-4646-B4B4-EF32D7B4C86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グループ"/>
        </a:ext>
      </dgm:extLst>
    </dgm:pt>
    <dgm:pt modelId="{708814FA-638B-43D5-B8ED-6CB8270AD981}" type="pres">
      <dgm:prSet presAssocID="{93E97E55-70D5-4646-B4B4-EF32D7B4C860}" presName="spaceRect" presStyleCnt="0"/>
      <dgm:spPr/>
    </dgm:pt>
    <dgm:pt modelId="{B80F2236-6682-4F6B-81AF-770CFDD9686E}" type="pres">
      <dgm:prSet presAssocID="{93E97E55-70D5-4646-B4B4-EF32D7B4C860}" presName="textRect" presStyleLbl="revTx" presStyleIdx="2" presStyleCnt="4">
        <dgm:presLayoutVars>
          <dgm:chMax val="1"/>
          <dgm:chPref val="1"/>
        </dgm:presLayoutVars>
      </dgm:prSet>
      <dgm:spPr/>
    </dgm:pt>
    <dgm:pt modelId="{55A8CBCF-D270-4795-8695-F7F540EC8ED4}" type="pres">
      <dgm:prSet presAssocID="{153636C0-5F5D-443F-BA5D-F4DFB568D568}" presName="sibTrans" presStyleLbl="sibTrans2D1" presStyleIdx="0" presStyleCnt="0"/>
      <dgm:spPr/>
    </dgm:pt>
    <dgm:pt modelId="{D83EA462-E53E-492B-B845-4DB7CA442AED}" type="pres">
      <dgm:prSet presAssocID="{669589C7-7AEF-4E21-B414-79F91CC1AD9E}" presName="compNode" presStyleCnt="0"/>
      <dgm:spPr/>
    </dgm:pt>
    <dgm:pt modelId="{01F2A22C-2914-49FE-B4F9-94FDBA6777C3}" type="pres">
      <dgm:prSet presAssocID="{669589C7-7AEF-4E21-B414-79F91CC1AD9E}" presName="iconBgRect" presStyleLbl="bgShp" presStyleIdx="3" presStyleCnt="4"/>
      <dgm:spPr/>
    </dgm:pt>
    <dgm:pt modelId="{66FDBE3A-3235-4CE2-AB2C-3234224CED3F}" type="pres">
      <dgm:prSet presAssocID="{669589C7-7AEF-4E21-B414-79F91CC1AD9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会議"/>
        </a:ext>
      </dgm:extLst>
    </dgm:pt>
    <dgm:pt modelId="{6030A5F2-02A0-4C91-BBBA-7D93461BEA46}" type="pres">
      <dgm:prSet presAssocID="{669589C7-7AEF-4E21-B414-79F91CC1AD9E}" presName="spaceRect" presStyleCnt="0"/>
      <dgm:spPr/>
    </dgm:pt>
    <dgm:pt modelId="{9D9FE5DE-9CEA-429A-A362-B89C3253480E}" type="pres">
      <dgm:prSet presAssocID="{669589C7-7AEF-4E21-B414-79F91CC1AD9E}" presName="textRect" presStyleLbl="revTx" presStyleIdx="3" presStyleCnt="4">
        <dgm:presLayoutVars>
          <dgm:chMax val="1"/>
          <dgm:chPref val="1"/>
        </dgm:presLayoutVars>
      </dgm:prSet>
      <dgm:spPr/>
    </dgm:pt>
  </dgm:ptLst>
  <dgm:cxnLst>
    <dgm:cxn modelId="{0E948530-61B3-4E2F-88B6-75317274B8AA}" type="presOf" srcId="{66120109-0647-4326-B662-AD7C3B2A4C5B}" destId="{42A00736-A228-41EA-9732-35FBB9663531}" srcOrd="0" destOrd="0" presId="urn:microsoft.com/office/officeart/2018/2/layout/IconCircleList"/>
    <dgm:cxn modelId="{8B64056D-2BD5-49B7-AA34-8599521F92E0}" srcId="{60588F53-C236-4A88-B35D-62BA23E72953}" destId="{3E9E3CA4-113D-4DF8-983A-7124BFCCBE19}" srcOrd="0" destOrd="0" parTransId="{293971AF-F043-44E0-B599-BD1E04D10866}" sibTransId="{83FE6462-1292-4B02-BD45-732C2044D24C}"/>
    <dgm:cxn modelId="{A700556D-60AE-40EF-BA0B-E963B04A0AAD}" srcId="{60588F53-C236-4A88-B35D-62BA23E72953}" destId="{669589C7-7AEF-4E21-B414-79F91CC1AD9E}" srcOrd="3" destOrd="0" parTransId="{335216DA-CB4F-46CE-9AE9-0F2FA8323B2D}" sibTransId="{EB2FEF5B-B903-4538-AD8A-C9E863A2543F}"/>
    <dgm:cxn modelId="{DDB19753-99C0-48DE-A694-E00CE37DF8E2}" srcId="{60588F53-C236-4A88-B35D-62BA23E72953}" destId="{66120109-0647-4326-B662-AD7C3B2A4C5B}" srcOrd="1" destOrd="0" parTransId="{F3D12BA7-3B33-4EA6-BE56-C7A1FBFF39D0}" sibTransId="{248F1F96-C9BB-4118-ABE3-B926576AAEF8}"/>
    <dgm:cxn modelId="{8E734C81-B2F5-4A74-8826-16A63F4DDECE}" type="presOf" srcId="{669589C7-7AEF-4E21-B414-79F91CC1AD9E}" destId="{9D9FE5DE-9CEA-429A-A362-B89C3253480E}" srcOrd="0" destOrd="0" presId="urn:microsoft.com/office/officeart/2018/2/layout/IconCircleList"/>
    <dgm:cxn modelId="{1EF54AB5-01AD-4F5E-9BB1-FE0617B18CDE}" type="presOf" srcId="{248F1F96-C9BB-4118-ABE3-B926576AAEF8}" destId="{8ED28E33-66AA-4236-AB52-A48B46667D82}" srcOrd="0" destOrd="0" presId="urn:microsoft.com/office/officeart/2018/2/layout/IconCircleList"/>
    <dgm:cxn modelId="{BDE830B8-DCCC-432A-908F-E87D9154C96D}" srcId="{60588F53-C236-4A88-B35D-62BA23E72953}" destId="{93E97E55-70D5-4646-B4B4-EF32D7B4C860}" srcOrd="2" destOrd="0" parTransId="{93428521-4A83-41F3-A1DC-B35FD0889A2E}" sibTransId="{153636C0-5F5D-443F-BA5D-F4DFB568D568}"/>
    <dgm:cxn modelId="{F32B97BB-944C-4615-8673-5AE88C947EBE}" type="presOf" srcId="{93E97E55-70D5-4646-B4B4-EF32D7B4C860}" destId="{B80F2236-6682-4F6B-81AF-770CFDD9686E}" srcOrd="0" destOrd="0" presId="urn:microsoft.com/office/officeart/2018/2/layout/IconCircleList"/>
    <dgm:cxn modelId="{5AE918C7-2A26-43C7-B433-DFF6C6176942}" type="presOf" srcId="{3E9E3CA4-113D-4DF8-983A-7124BFCCBE19}" destId="{640B9678-9988-4DFB-93B2-51400CF2671F}" srcOrd="0" destOrd="0" presId="urn:microsoft.com/office/officeart/2018/2/layout/IconCircleList"/>
    <dgm:cxn modelId="{89890FCE-9F99-4EB6-A4BC-D191025BFCD0}" type="presOf" srcId="{153636C0-5F5D-443F-BA5D-F4DFB568D568}" destId="{55A8CBCF-D270-4795-8695-F7F540EC8ED4}" srcOrd="0" destOrd="0" presId="urn:microsoft.com/office/officeart/2018/2/layout/IconCircleList"/>
    <dgm:cxn modelId="{C03F2ECE-34B0-4715-9A42-38973455A07B}" type="presOf" srcId="{60588F53-C236-4A88-B35D-62BA23E72953}" destId="{AA12203E-0C84-4472-B749-8DF661AC76A1}" srcOrd="0" destOrd="0" presId="urn:microsoft.com/office/officeart/2018/2/layout/IconCircleList"/>
    <dgm:cxn modelId="{DAFDEBD4-011E-4CD7-A0D5-D8E7C8DD5775}" type="presOf" srcId="{83FE6462-1292-4B02-BD45-732C2044D24C}" destId="{79B75625-DEF3-4136-A779-38C2A2E5F8E8}" srcOrd="0" destOrd="0" presId="urn:microsoft.com/office/officeart/2018/2/layout/IconCircleList"/>
    <dgm:cxn modelId="{BE7E20CC-E4C5-47D3-9494-C6889B9A1F0A}" type="presParOf" srcId="{AA12203E-0C84-4472-B749-8DF661AC76A1}" destId="{33881805-4088-4FC6-8619-8C0487636BDB}" srcOrd="0" destOrd="0" presId="urn:microsoft.com/office/officeart/2018/2/layout/IconCircleList"/>
    <dgm:cxn modelId="{C763AACA-007B-4D49-BC0E-D4CACBDB09FB}" type="presParOf" srcId="{33881805-4088-4FC6-8619-8C0487636BDB}" destId="{1FDB9DB8-E17B-41F2-8DB9-F44E88C22D7A}" srcOrd="0" destOrd="0" presId="urn:microsoft.com/office/officeart/2018/2/layout/IconCircleList"/>
    <dgm:cxn modelId="{CA817F85-096C-425E-A5A5-EDACDAEDF927}" type="presParOf" srcId="{1FDB9DB8-E17B-41F2-8DB9-F44E88C22D7A}" destId="{DCE41109-4859-435D-A44F-D4420D295A8E}" srcOrd="0" destOrd="0" presId="urn:microsoft.com/office/officeart/2018/2/layout/IconCircleList"/>
    <dgm:cxn modelId="{32E93E04-ADF8-4967-98BF-BFF39C08A71C}" type="presParOf" srcId="{1FDB9DB8-E17B-41F2-8DB9-F44E88C22D7A}" destId="{ADEB8769-1340-4A23-8994-1B7EE04B712D}" srcOrd="1" destOrd="0" presId="urn:microsoft.com/office/officeart/2018/2/layout/IconCircleList"/>
    <dgm:cxn modelId="{496DBCD8-597A-40D2-B24F-38B488A05E63}" type="presParOf" srcId="{1FDB9DB8-E17B-41F2-8DB9-F44E88C22D7A}" destId="{C58D6408-74AD-4DE6-9211-1132A28DF1A6}" srcOrd="2" destOrd="0" presId="urn:microsoft.com/office/officeart/2018/2/layout/IconCircleList"/>
    <dgm:cxn modelId="{C9DEFB43-FD6E-4438-8748-FFDE1E251968}" type="presParOf" srcId="{1FDB9DB8-E17B-41F2-8DB9-F44E88C22D7A}" destId="{640B9678-9988-4DFB-93B2-51400CF2671F}" srcOrd="3" destOrd="0" presId="urn:microsoft.com/office/officeart/2018/2/layout/IconCircleList"/>
    <dgm:cxn modelId="{30023598-7EA9-45E0-94DE-4FE6572C4660}" type="presParOf" srcId="{33881805-4088-4FC6-8619-8C0487636BDB}" destId="{79B75625-DEF3-4136-A779-38C2A2E5F8E8}" srcOrd="1" destOrd="0" presId="urn:microsoft.com/office/officeart/2018/2/layout/IconCircleList"/>
    <dgm:cxn modelId="{63839195-6382-4889-8EAE-D270CD70CAEB}" type="presParOf" srcId="{33881805-4088-4FC6-8619-8C0487636BDB}" destId="{317BC163-72DB-4D11-B343-46EB94DB4AF5}" srcOrd="2" destOrd="0" presId="urn:microsoft.com/office/officeart/2018/2/layout/IconCircleList"/>
    <dgm:cxn modelId="{082F4930-554C-405A-B869-017AEAD30273}" type="presParOf" srcId="{317BC163-72DB-4D11-B343-46EB94DB4AF5}" destId="{50FA2986-31D0-406C-8E55-FE5390FA6DE3}" srcOrd="0" destOrd="0" presId="urn:microsoft.com/office/officeart/2018/2/layout/IconCircleList"/>
    <dgm:cxn modelId="{91DE6BFC-30EB-485F-9034-C5A8DBAD9DD5}" type="presParOf" srcId="{317BC163-72DB-4D11-B343-46EB94DB4AF5}" destId="{936325C2-20F3-4197-953F-B1B50BBDDE7C}" srcOrd="1" destOrd="0" presId="urn:microsoft.com/office/officeart/2018/2/layout/IconCircleList"/>
    <dgm:cxn modelId="{703856FF-349F-4169-A6B8-1FFB57DA5C70}" type="presParOf" srcId="{317BC163-72DB-4D11-B343-46EB94DB4AF5}" destId="{7CEE9C4C-E7D2-408C-A3EC-FC625E813EC2}" srcOrd="2" destOrd="0" presId="urn:microsoft.com/office/officeart/2018/2/layout/IconCircleList"/>
    <dgm:cxn modelId="{E982446F-4241-477E-8D14-B7FC700B9190}" type="presParOf" srcId="{317BC163-72DB-4D11-B343-46EB94DB4AF5}" destId="{42A00736-A228-41EA-9732-35FBB9663531}" srcOrd="3" destOrd="0" presId="urn:microsoft.com/office/officeart/2018/2/layout/IconCircleList"/>
    <dgm:cxn modelId="{707A7FB1-D443-4DEF-85FA-7065FE17B43F}" type="presParOf" srcId="{33881805-4088-4FC6-8619-8C0487636BDB}" destId="{8ED28E33-66AA-4236-AB52-A48B46667D82}" srcOrd="3" destOrd="0" presId="urn:microsoft.com/office/officeart/2018/2/layout/IconCircleList"/>
    <dgm:cxn modelId="{06D07321-7E41-49AC-8A8F-A24F956EFF98}" type="presParOf" srcId="{33881805-4088-4FC6-8619-8C0487636BDB}" destId="{C1697E52-47B2-4D1E-814A-89023CCD424F}" srcOrd="4" destOrd="0" presId="urn:microsoft.com/office/officeart/2018/2/layout/IconCircleList"/>
    <dgm:cxn modelId="{2F115C8D-65FC-43D9-BF5C-D15E051D4D44}" type="presParOf" srcId="{C1697E52-47B2-4D1E-814A-89023CCD424F}" destId="{B0080CBB-3407-44E3-9BCD-2FB357D4F03C}" srcOrd="0" destOrd="0" presId="urn:microsoft.com/office/officeart/2018/2/layout/IconCircleList"/>
    <dgm:cxn modelId="{094C2CE1-D967-4886-B669-097AD35F6B5F}" type="presParOf" srcId="{C1697E52-47B2-4D1E-814A-89023CCD424F}" destId="{573C7B44-BB2F-4C48-95F7-FDBC477DD6CC}" srcOrd="1" destOrd="0" presId="urn:microsoft.com/office/officeart/2018/2/layout/IconCircleList"/>
    <dgm:cxn modelId="{76F38C3E-DE4B-47A7-8DCD-DC940C01CAC8}" type="presParOf" srcId="{C1697E52-47B2-4D1E-814A-89023CCD424F}" destId="{708814FA-638B-43D5-B8ED-6CB8270AD981}" srcOrd="2" destOrd="0" presId="urn:microsoft.com/office/officeart/2018/2/layout/IconCircleList"/>
    <dgm:cxn modelId="{1E55A2B9-6A2F-4B0C-AD0C-ACB42BE44D83}" type="presParOf" srcId="{C1697E52-47B2-4D1E-814A-89023CCD424F}" destId="{B80F2236-6682-4F6B-81AF-770CFDD9686E}" srcOrd="3" destOrd="0" presId="urn:microsoft.com/office/officeart/2018/2/layout/IconCircleList"/>
    <dgm:cxn modelId="{4B95A20E-777E-4C74-B822-BE5C0C7133AA}" type="presParOf" srcId="{33881805-4088-4FC6-8619-8C0487636BDB}" destId="{55A8CBCF-D270-4795-8695-F7F540EC8ED4}" srcOrd="5" destOrd="0" presId="urn:microsoft.com/office/officeart/2018/2/layout/IconCircleList"/>
    <dgm:cxn modelId="{4D1034CC-4243-48EB-82B9-F5D00B262C0D}" type="presParOf" srcId="{33881805-4088-4FC6-8619-8C0487636BDB}" destId="{D83EA462-E53E-492B-B845-4DB7CA442AED}" srcOrd="6" destOrd="0" presId="urn:microsoft.com/office/officeart/2018/2/layout/IconCircleList"/>
    <dgm:cxn modelId="{7C158C3A-A393-46CB-97F7-C0EE3051FE9C}" type="presParOf" srcId="{D83EA462-E53E-492B-B845-4DB7CA442AED}" destId="{01F2A22C-2914-49FE-B4F9-94FDBA6777C3}" srcOrd="0" destOrd="0" presId="urn:microsoft.com/office/officeart/2018/2/layout/IconCircleList"/>
    <dgm:cxn modelId="{A997C612-87AE-46E3-8C54-B13C38242738}" type="presParOf" srcId="{D83EA462-E53E-492B-B845-4DB7CA442AED}" destId="{66FDBE3A-3235-4CE2-AB2C-3234224CED3F}" srcOrd="1" destOrd="0" presId="urn:microsoft.com/office/officeart/2018/2/layout/IconCircleList"/>
    <dgm:cxn modelId="{BD33E578-ABFB-424B-844A-D1CB315D1BA8}" type="presParOf" srcId="{D83EA462-E53E-492B-B845-4DB7CA442AED}" destId="{6030A5F2-02A0-4C91-BBBA-7D93461BEA46}" srcOrd="2" destOrd="0" presId="urn:microsoft.com/office/officeart/2018/2/layout/IconCircleList"/>
    <dgm:cxn modelId="{FA0D89DB-C9A2-47B4-8C98-6695851E53EE}" type="presParOf" srcId="{D83EA462-E53E-492B-B845-4DB7CA442AED}" destId="{9D9FE5DE-9CEA-429A-A362-B89C3253480E}"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E41109-4859-435D-A44F-D4420D295A8E}">
      <dsp:nvSpPr>
        <dsp:cNvPr id="0" name=""/>
        <dsp:cNvSpPr/>
      </dsp:nvSpPr>
      <dsp:spPr>
        <a:xfrm>
          <a:off x="39776" y="269493"/>
          <a:ext cx="1482063" cy="1482063"/>
        </a:xfrm>
        <a:prstGeom prst="ellipse">
          <a:avLst/>
        </a:prstGeom>
        <a:solidFill>
          <a:schemeClr val="dk2">
            <a:tint val="40000"/>
            <a:hueOff val="0"/>
            <a:satOff val="0"/>
            <a:lumOff val="0"/>
            <a:alphaOff val="0"/>
          </a:schemeClr>
        </a:solidFill>
        <a:ln>
          <a:noFill/>
        </a:ln>
        <a:effectLst>
          <a:innerShdw blurRad="25400" dist="12700" dir="13500000">
            <a:srgbClr val="000000">
              <a:alpha val="45000"/>
            </a:srgbClr>
          </a:innerShdw>
        </a:effectLst>
      </dsp:spPr>
      <dsp:style>
        <a:lnRef idx="0">
          <a:scrgbClr r="0" g="0" b="0"/>
        </a:lnRef>
        <a:fillRef idx="1">
          <a:scrgbClr r="0" g="0" b="0"/>
        </a:fillRef>
        <a:effectRef idx="2">
          <a:scrgbClr r="0" g="0" b="0"/>
        </a:effectRef>
        <a:fontRef idx="minor"/>
      </dsp:style>
    </dsp:sp>
    <dsp:sp modelId="{ADEB8769-1340-4A23-8994-1B7EE04B712D}">
      <dsp:nvSpPr>
        <dsp:cNvPr id="0" name=""/>
        <dsp:cNvSpPr/>
      </dsp:nvSpPr>
      <dsp:spPr>
        <a:xfrm>
          <a:off x="379153" y="580726"/>
          <a:ext cx="859596" cy="8595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sp>
    <dsp:sp modelId="{640B9678-9988-4DFB-93B2-51400CF2671F}">
      <dsp:nvSpPr>
        <dsp:cNvPr id="0" name=""/>
        <dsp:cNvSpPr/>
      </dsp:nvSpPr>
      <dsp:spPr>
        <a:xfrm>
          <a:off x="1839425" y="269493"/>
          <a:ext cx="3493435" cy="1482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altLang="ja-JP" sz="2400" kern="1200" dirty="0"/>
            <a:t>WEB</a:t>
          </a:r>
          <a:r>
            <a:rPr lang="ja-JP" altLang="en-US" sz="2400" kern="1200" dirty="0"/>
            <a:t>制作</a:t>
          </a:r>
          <a:endParaRPr lang="en-US" sz="2400" kern="1200" dirty="0"/>
        </a:p>
      </dsp:txBody>
      <dsp:txXfrm>
        <a:off x="1839425" y="269493"/>
        <a:ext cx="3493435" cy="1482063"/>
      </dsp:txXfrm>
    </dsp:sp>
    <dsp:sp modelId="{50FA2986-31D0-406C-8E55-FE5390FA6DE3}">
      <dsp:nvSpPr>
        <dsp:cNvPr id="0" name=""/>
        <dsp:cNvSpPr/>
      </dsp:nvSpPr>
      <dsp:spPr>
        <a:xfrm>
          <a:off x="5941564" y="269493"/>
          <a:ext cx="1482063" cy="1482063"/>
        </a:xfrm>
        <a:prstGeom prst="ellipse">
          <a:avLst/>
        </a:prstGeom>
        <a:solidFill>
          <a:schemeClr val="dk2">
            <a:tint val="40000"/>
            <a:hueOff val="0"/>
            <a:satOff val="0"/>
            <a:lumOff val="0"/>
            <a:alphaOff val="0"/>
          </a:schemeClr>
        </a:solidFill>
        <a:ln>
          <a:noFill/>
        </a:ln>
        <a:effectLst>
          <a:innerShdw blurRad="25400" dist="12700" dir="13500000">
            <a:srgbClr val="000000">
              <a:alpha val="45000"/>
            </a:srgbClr>
          </a:innerShdw>
        </a:effectLst>
      </dsp:spPr>
      <dsp:style>
        <a:lnRef idx="0">
          <a:scrgbClr r="0" g="0" b="0"/>
        </a:lnRef>
        <a:fillRef idx="1">
          <a:scrgbClr r="0" g="0" b="0"/>
        </a:fillRef>
        <a:effectRef idx="2">
          <a:scrgbClr r="0" g="0" b="0"/>
        </a:effectRef>
        <a:fontRef idx="minor"/>
      </dsp:style>
    </dsp:sp>
    <dsp:sp modelId="{936325C2-20F3-4197-953F-B1B50BBDDE7C}">
      <dsp:nvSpPr>
        <dsp:cNvPr id="0" name=""/>
        <dsp:cNvSpPr/>
      </dsp:nvSpPr>
      <dsp:spPr>
        <a:xfrm>
          <a:off x="6252798" y="580726"/>
          <a:ext cx="859596" cy="8595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sp>
    <dsp:sp modelId="{42A00736-A228-41EA-9732-35FBB9663531}">
      <dsp:nvSpPr>
        <dsp:cNvPr id="0" name=""/>
        <dsp:cNvSpPr/>
      </dsp:nvSpPr>
      <dsp:spPr>
        <a:xfrm>
          <a:off x="7741213" y="269493"/>
          <a:ext cx="3493435" cy="1482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ja-JP" altLang="en-US" sz="2400" kern="1200"/>
            <a:t>システム開発</a:t>
          </a:r>
          <a:endParaRPr lang="en-US" sz="2400" kern="1200" dirty="0"/>
        </a:p>
      </dsp:txBody>
      <dsp:txXfrm>
        <a:off x="7741213" y="269493"/>
        <a:ext cx="3493435" cy="1482063"/>
      </dsp:txXfrm>
    </dsp:sp>
    <dsp:sp modelId="{B0080CBB-3407-44E3-9BCD-2FB357D4F03C}">
      <dsp:nvSpPr>
        <dsp:cNvPr id="0" name=""/>
        <dsp:cNvSpPr/>
      </dsp:nvSpPr>
      <dsp:spPr>
        <a:xfrm>
          <a:off x="39776" y="2469061"/>
          <a:ext cx="1482063" cy="1482063"/>
        </a:xfrm>
        <a:prstGeom prst="ellipse">
          <a:avLst/>
        </a:prstGeom>
        <a:solidFill>
          <a:schemeClr val="dk2">
            <a:tint val="40000"/>
            <a:hueOff val="0"/>
            <a:satOff val="0"/>
            <a:lumOff val="0"/>
            <a:alphaOff val="0"/>
          </a:schemeClr>
        </a:solidFill>
        <a:ln>
          <a:noFill/>
        </a:ln>
        <a:effectLst>
          <a:innerShdw blurRad="25400" dist="12700" dir="13500000">
            <a:srgbClr val="000000">
              <a:alpha val="45000"/>
            </a:srgbClr>
          </a:innerShdw>
        </a:effectLst>
      </dsp:spPr>
      <dsp:style>
        <a:lnRef idx="0">
          <a:scrgbClr r="0" g="0" b="0"/>
        </a:lnRef>
        <a:fillRef idx="1">
          <a:scrgbClr r="0" g="0" b="0"/>
        </a:fillRef>
        <a:effectRef idx="2">
          <a:scrgbClr r="0" g="0" b="0"/>
        </a:effectRef>
        <a:fontRef idx="minor"/>
      </dsp:style>
    </dsp:sp>
    <dsp:sp modelId="{573C7B44-BB2F-4C48-95F7-FDBC477DD6CC}">
      <dsp:nvSpPr>
        <dsp:cNvPr id="0" name=""/>
        <dsp:cNvSpPr/>
      </dsp:nvSpPr>
      <dsp:spPr>
        <a:xfrm>
          <a:off x="351009" y="2780294"/>
          <a:ext cx="859596" cy="8595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sp>
    <dsp:sp modelId="{B80F2236-6682-4F6B-81AF-770CFDD9686E}">
      <dsp:nvSpPr>
        <dsp:cNvPr id="0" name=""/>
        <dsp:cNvSpPr/>
      </dsp:nvSpPr>
      <dsp:spPr>
        <a:xfrm>
          <a:off x="1839425" y="2469061"/>
          <a:ext cx="3493435" cy="1482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ja-JP" altLang="en-US" sz="2400" kern="1200" dirty="0"/>
            <a:t>イベント企画、運営</a:t>
          </a:r>
          <a:endParaRPr lang="en-US" sz="2400" kern="1200" dirty="0"/>
        </a:p>
      </dsp:txBody>
      <dsp:txXfrm>
        <a:off x="1839425" y="2469061"/>
        <a:ext cx="3493435" cy="1482063"/>
      </dsp:txXfrm>
    </dsp:sp>
    <dsp:sp modelId="{01F2A22C-2914-49FE-B4F9-94FDBA6777C3}">
      <dsp:nvSpPr>
        <dsp:cNvPr id="0" name=""/>
        <dsp:cNvSpPr/>
      </dsp:nvSpPr>
      <dsp:spPr>
        <a:xfrm>
          <a:off x="5941564" y="2469061"/>
          <a:ext cx="1482063" cy="1482063"/>
        </a:xfrm>
        <a:prstGeom prst="ellipse">
          <a:avLst/>
        </a:prstGeom>
        <a:solidFill>
          <a:schemeClr val="dk2">
            <a:tint val="40000"/>
            <a:hueOff val="0"/>
            <a:satOff val="0"/>
            <a:lumOff val="0"/>
            <a:alphaOff val="0"/>
          </a:schemeClr>
        </a:solidFill>
        <a:ln>
          <a:noFill/>
        </a:ln>
        <a:effectLst>
          <a:innerShdw blurRad="25400" dist="12700" dir="13500000">
            <a:srgbClr val="000000">
              <a:alpha val="45000"/>
            </a:srgbClr>
          </a:innerShdw>
        </a:effectLst>
      </dsp:spPr>
      <dsp:style>
        <a:lnRef idx="0">
          <a:scrgbClr r="0" g="0" b="0"/>
        </a:lnRef>
        <a:fillRef idx="1">
          <a:scrgbClr r="0" g="0" b="0"/>
        </a:fillRef>
        <a:effectRef idx="2">
          <a:scrgbClr r="0" g="0" b="0"/>
        </a:effectRef>
        <a:fontRef idx="minor"/>
      </dsp:style>
    </dsp:sp>
    <dsp:sp modelId="{66FDBE3A-3235-4CE2-AB2C-3234224CED3F}">
      <dsp:nvSpPr>
        <dsp:cNvPr id="0" name=""/>
        <dsp:cNvSpPr/>
      </dsp:nvSpPr>
      <dsp:spPr>
        <a:xfrm>
          <a:off x="6252798" y="2780294"/>
          <a:ext cx="859596" cy="85959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sp>
    <dsp:sp modelId="{9D9FE5DE-9CEA-429A-A362-B89C3253480E}">
      <dsp:nvSpPr>
        <dsp:cNvPr id="0" name=""/>
        <dsp:cNvSpPr/>
      </dsp:nvSpPr>
      <dsp:spPr>
        <a:xfrm>
          <a:off x="7741213" y="2469061"/>
          <a:ext cx="3493435" cy="1482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ja-JP" altLang="en-US" sz="2400" kern="1200" dirty="0"/>
            <a:t>人材紹介</a:t>
          </a:r>
          <a:r>
            <a:rPr lang="en-US" altLang="ja-JP" sz="2400" kern="1200" dirty="0"/>
            <a:t>(SES)</a:t>
          </a:r>
          <a:endParaRPr lang="en-US" sz="2400" kern="1200" dirty="0"/>
        </a:p>
      </dsp:txBody>
      <dsp:txXfrm>
        <a:off x="7741213" y="2469061"/>
        <a:ext cx="3493435" cy="1482063"/>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27E152-2ED2-49CA-BC35-6A2550BDECE5}" type="datetimeFigureOut">
              <a:rPr kumimoji="1" lang="ja-JP" altLang="en-US" smtClean="0"/>
              <a:t>2025/9/4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0AEEB8-AF17-47B9-A746-BE9C1BA097F9}" type="slidenum">
              <a:rPr kumimoji="1" lang="ja-JP" altLang="en-US" smtClean="0"/>
              <a:t>‹#›</a:t>
            </a:fld>
            <a:endParaRPr kumimoji="1" lang="ja-JP" altLang="en-US"/>
          </a:p>
        </p:txBody>
      </p:sp>
    </p:spTree>
    <p:extLst>
      <p:ext uri="{BB962C8B-B14F-4D97-AF65-F5344CB8AC3E}">
        <p14:creationId xmlns:p14="http://schemas.microsoft.com/office/powerpoint/2010/main" val="270794981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6" name="Google Shape;586;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7" name="Google Shape;587;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715506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6" name="Google Shape;586;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7" name="Google Shape;587;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2872065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6" name="Google Shape;586;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7" name="Google Shape;587;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3129784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6" name="Google Shape;586;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7" name="Google Shape;587;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12060169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57E0CF6C-748E-4B7A-BC8B-3011EF78ED13}" type="datetime1">
              <a:rPr lang="en-US" smtClean="0"/>
              <a:pPr/>
              <a:t>9/4/2025</a:t>
            </a:fld>
            <a:endParaRPr lang="en-US" dirty="0"/>
          </a:p>
        </p:txBody>
      </p:sp>
      <p:sp>
        <p:nvSpPr>
          <p:cNvPr id="5" name="Footer Placeholder 4"/>
          <p:cNvSpPr>
            <a:spLocks noGrp="1"/>
          </p:cNvSpPr>
          <p:nvPr>
            <p:ph type="ftr" sz="quarter" idx="11"/>
          </p:nvPr>
        </p:nvSpPr>
        <p:spPr/>
        <p:txBody>
          <a:bodyPr/>
          <a:lstStyle/>
          <a:p>
            <a:endParaRPr lang="en-US" dirty="0">
              <a:solidFill>
                <a:schemeClr val="tx1">
                  <a:alpha val="60000"/>
                </a:schemeClr>
              </a:solidFill>
            </a:endParaRPr>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490133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57E0CF6C-748E-4B7A-BC8B-3011EF78ED13}" type="datetime1">
              <a:rPr lang="en-US" smtClean="0"/>
              <a:pPr/>
              <a:t>9/4/2025</a:t>
            </a:fld>
            <a:endParaRPr lang="en-US" dirty="0"/>
          </a:p>
        </p:txBody>
      </p:sp>
      <p:sp>
        <p:nvSpPr>
          <p:cNvPr id="4" name="Footer Placeholder 3"/>
          <p:cNvSpPr>
            <a:spLocks noGrp="1"/>
          </p:cNvSpPr>
          <p:nvPr>
            <p:ph type="ftr" sz="quarter" idx="11"/>
          </p:nvPr>
        </p:nvSpPr>
        <p:spPr/>
        <p:txBody>
          <a:bodyPr/>
          <a:lstStyle/>
          <a:p>
            <a:endParaRPr lang="en-US" dirty="0">
              <a:solidFill>
                <a:schemeClr val="tx1">
                  <a:alpha val="60000"/>
                </a:schemeClr>
              </a:solidFill>
            </a:endParaRPr>
          </a:p>
        </p:txBody>
      </p:sp>
      <p:sp>
        <p:nvSpPr>
          <p:cNvPr id="5" name="Slide Number Placeholder 4"/>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55991179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57E0CF6C-748E-4B7A-BC8B-3011EF78ED13}" type="datetime1">
              <a:rPr lang="en-US" smtClean="0"/>
              <a:pPr/>
              <a:t>9/4/2025</a:t>
            </a:fld>
            <a:endParaRPr lang="en-US" dirty="0"/>
          </a:p>
        </p:txBody>
      </p:sp>
      <p:sp>
        <p:nvSpPr>
          <p:cNvPr id="5" name="Footer Placeholder 4"/>
          <p:cNvSpPr>
            <a:spLocks noGrp="1"/>
          </p:cNvSpPr>
          <p:nvPr>
            <p:ph type="ftr" sz="quarter" idx="11"/>
          </p:nvPr>
        </p:nvSpPr>
        <p:spPr/>
        <p:txBody>
          <a:bodyPr/>
          <a:lstStyle/>
          <a:p>
            <a:endParaRPr lang="en-US" dirty="0">
              <a:solidFill>
                <a:schemeClr val="tx1">
                  <a:alpha val="60000"/>
                </a:schemeClr>
              </a:solidFill>
            </a:endParaRPr>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426623570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57E0CF6C-748E-4B7A-BC8B-3011EF78ED13}" type="datetime1">
              <a:rPr lang="en-US" smtClean="0"/>
              <a:pPr/>
              <a:t>9/4/2025</a:t>
            </a:fld>
            <a:endParaRPr lang="en-US" dirty="0"/>
          </a:p>
        </p:txBody>
      </p:sp>
      <p:sp>
        <p:nvSpPr>
          <p:cNvPr id="5" name="Footer Placeholder 4"/>
          <p:cNvSpPr>
            <a:spLocks noGrp="1"/>
          </p:cNvSpPr>
          <p:nvPr>
            <p:ph type="ftr" sz="quarter" idx="11"/>
          </p:nvPr>
        </p:nvSpPr>
        <p:spPr/>
        <p:txBody>
          <a:bodyPr/>
          <a:lstStyle/>
          <a:p>
            <a:endParaRPr lang="en-US" dirty="0">
              <a:solidFill>
                <a:schemeClr val="tx1">
                  <a:alpha val="60000"/>
                </a:schemeClr>
              </a:solidFill>
            </a:endParaRPr>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79901079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57E0CF6C-748E-4B7A-BC8B-3011EF78ED13}" type="datetime1">
              <a:rPr lang="en-US" smtClean="0"/>
              <a:pPr/>
              <a:t>9/4/2025</a:t>
            </a:fld>
            <a:endParaRPr lang="en-US" dirty="0"/>
          </a:p>
        </p:txBody>
      </p:sp>
      <p:sp>
        <p:nvSpPr>
          <p:cNvPr id="5" name="Footer Placeholder 4"/>
          <p:cNvSpPr>
            <a:spLocks noGrp="1"/>
          </p:cNvSpPr>
          <p:nvPr>
            <p:ph type="ftr" sz="quarter" idx="11"/>
          </p:nvPr>
        </p:nvSpPr>
        <p:spPr/>
        <p:txBody>
          <a:bodyPr/>
          <a:lstStyle/>
          <a:p>
            <a:endParaRPr lang="en-US" dirty="0">
              <a:solidFill>
                <a:schemeClr val="tx1">
                  <a:alpha val="60000"/>
                </a:schemeClr>
              </a:solidFill>
            </a:endParaRPr>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137726724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57E0CF6C-748E-4B7A-BC8B-3011EF78ED13}" type="datetime1">
              <a:rPr lang="en-US" smtClean="0"/>
              <a:pPr/>
              <a:t>9/4/2025</a:t>
            </a:fld>
            <a:endParaRPr lang="en-US" dirty="0"/>
          </a:p>
        </p:txBody>
      </p:sp>
      <p:sp>
        <p:nvSpPr>
          <p:cNvPr id="5" name="Footer Placeholder 4"/>
          <p:cNvSpPr>
            <a:spLocks noGrp="1"/>
          </p:cNvSpPr>
          <p:nvPr>
            <p:ph type="ftr" sz="quarter" idx="11"/>
          </p:nvPr>
        </p:nvSpPr>
        <p:spPr/>
        <p:txBody>
          <a:bodyPr/>
          <a:lstStyle/>
          <a:p>
            <a:endParaRPr lang="en-US" dirty="0">
              <a:solidFill>
                <a:schemeClr val="tx1">
                  <a:alpha val="60000"/>
                </a:schemeClr>
              </a:solidFill>
            </a:endParaRPr>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59211092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ja-JP" altLang="en-US"/>
              <a:t>マスター タイトルの書式設定</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57E0CF6C-748E-4B7A-BC8B-3011EF78ED13}" type="datetime1">
              <a:rPr lang="en-US" smtClean="0"/>
              <a:pPr/>
              <a:t>9/4/2025</a:t>
            </a:fld>
            <a:endParaRPr lang="en-US" dirty="0"/>
          </a:p>
        </p:txBody>
      </p:sp>
      <p:sp>
        <p:nvSpPr>
          <p:cNvPr id="5" name="Footer Placeholder 4"/>
          <p:cNvSpPr>
            <a:spLocks noGrp="1"/>
          </p:cNvSpPr>
          <p:nvPr>
            <p:ph type="ftr" sz="quarter" idx="11"/>
          </p:nvPr>
        </p:nvSpPr>
        <p:spPr/>
        <p:txBody>
          <a:bodyPr/>
          <a:lstStyle/>
          <a:p>
            <a:endParaRPr lang="en-US" dirty="0">
              <a:solidFill>
                <a:schemeClr val="tx1">
                  <a:alpha val="60000"/>
                </a:schemeClr>
              </a:solidFill>
            </a:endParaRPr>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247245892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7E0CF6C-748E-4B7A-BC8B-3011EF78ED13}" type="datetime1">
              <a:rPr lang="en-US" smtClean="0"/>
              <a:pPr/>
              <a:t>9/4/2025</a:t>
            </a:fld>
            <a:endParaRPr lang="en-US" dirty="0"/>
          </a:p>
        </p:txBody>
      </p:sp>
      <p:sp>
        <p:nvSpPr>
          <p:cNvPr id="5" name="Footer Placeholder 4"/>
          <p:cNvSpPr>
            <a:spLocks noGrp="1"/>
          </p:cNvSpPr>
          <p:nvPr>
            <p:ph type="ftr" sz="quarter" idx="11"/>
          </p:nvPr>
        </p:nvSpPr>
        <p:spPr/>
        <p:txBody>
          <a:bodyPr/>
          <a:lstStyle/>
          <a:p>
            <a:endParaRPr lang="en-US" dirty="0">
              <a:solidFill>
                <a:schemeClr val="tx1">
                  <a:alpha val="60000"/>
                </a:schemeClr>
              </a:solidFill>
            </a:endParaRPr>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338231950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7E0CF6C-748E-4B7A-BC8B-3011EF78ED13}" type="datetime1">
              <a:rPr lang="en-US" smtClean="0"/>
              <a:pPr/>
              <a:t>9/4/2025</a:t>
            </a:fld>
            <a:endParaRPr lang="en-US" dirty="0"/>
          </a:p>
        </p:txBody>
      </p:sp>
      <p:sp>
        <p:nvSpPr>
          <p:cNvPr id="5" name="Footer Placeholder 4"/>
          <p:cNvSpPr>
            <a:spLocks noGrp="1"/>
          </p:cNvSpPr>
          <p:nvPr>
            <p:ph type="ftr" sz="quarter" idx="11"/>
          </p:nvPr>
        </p:nvSpPr>
        <p:spPr/>
        <p:txBody>
          <a:bodyPr/>
          <a:lstStyle/>
          <a:p>
            <a:endParaRPr lang="en-US" dirty="0">
              <a:solidFill>
                <a:schemeClr val="tx1">
                  <a:alpha val="60000"/>
                </a:schemeClr>
              </a:solidFill>
            </a:endParaRPr>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181720148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キャプション付きの図">
    <p:spTree>
      <p:nvGrpSpPr>
        <p:cNvPr id="1" name=""/>
        <p:cNvGrpSpPr/>
        <p:nvPr/>
      </p:nvGrpSpPr>
      <p:grpSpPr>
        <a:xfrm>
          <a:off x="0" y="0"/>
          <a:ext cx="0" cy="0"/>
          <a:chOff x="0" y="0"/>
          <a:chExt cx="0" cy="0"/>
        </a:xfrm>
      </p:grpSpPr>
      <p:grpSp>
        <p:nvGrpSpPr>
          <p:cNvPr id="4" name="グループ 3">
            <a:extLst>
              <a:ext uri="{FF2B5EF4-FFF2-40B4-BE49-F238E27FC236}">
                <a16:creationId xmlns:a16="http://schemas.microsoft.com/office/drawing/2014/main" id="{47922399-8F89-408C-9341-D40CA0241FCA}"/>
              </a:ext>
            </a:extLst>
          </p:cNvPr>
          <p:cNvGrpSpPr/>
          <p:nvPr userDrawn="1"/>
        </p:nvGrpSpPr>
        <p:grpSpPr>
          <a:xfrm>
            <a:off x="0" y="0"/>
            <a:ext cx="12192000" cy="4453577"/>
            <a:chOff x="0" y="-277094"/>
            <a:chExt cx="12192000" cy="5876838"/>
          </a:xfrm>
          <a:solidFill>
            <a:schemeClr val="bg2">
              <a:alpha val="25000"/>
            </a:schemeClr>
          </a:solidFill>
        </p:grpSpPr>
        <p:sp>
          <p:nvSpPr>
            <p:cNvPr id="5" name="長方形 4">
              <a:extLst>
                <a:ext uri="{FF2B5EF4-FFF2-40B4-BE49-F238E27FC236}">
                  <a16:creationId xmlns:a16="http://schemas.microsoft.com/office/drawing/2014/main" id="{15EAD396-D3B3-4625-ACBD-8DCCDF68C02E}"/>
                </a:ext>
              </a:extLst>
            </p:cNvPr>
            <p:cNvSpPr/>
            <p:nvPr/>
          </p:nvSpPr>
          <p:spPr>
            <a:xfrm>
              <a:off x="0" y="1811086"/>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6" name="長方形 5">
              <a:extLst>
                <a:ext uri="{FF2B5EF4-FFF2-40B4-BE49-F238E27FC236}">
                  <a16:creationId xmlns:a16="http://schemas.microsoft.com/office/drawing/2014/main" id="{3D2C31EA-DE60-4B04-A0E7-EDD781F8A5ED}"/>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7" name="長方形 6">
              <a:extLst>
                <a:ext uri="{FF2B5EF4-FFF2-40B4-BE49-F238E27FC236}">
                  <a16:creationId xmlns:a16="http://schemas.microsoft.com/office/drawing/2014/main" id="{F2826666-F495-4F73-9C0B-BC35C12A04E5}"/>
                </a:ext>
              </a:extLst>
            </p:cNvPr>
            <p:cNvSpPr/>
            <p:nvPr/>
          </p:nvSpPr>
          <p:spPr>
            <a:xfrm>
              <a:off x="0" y="4487469"/>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8" name="長方形 7">
              <a:extLst>
                <a:ext uri="{FF2B5EF4-FFF2-40B4-BE49-F238E27FC236}">
                  <a16:creationId xmlns:a16="http://schemas.microsoft.com/office/drawing/2014/main" id="{1F7154B4-247C-4EA1-8F79-B1AFEA43A0F7}"/>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9" name="長方形 8">
              <a:extLst>
                <a:ext uri="{FF2B5EF4-FFF2-40B4-BE49-F238E27FC236}">
                  <a16:creationId xmlns:a16="http://schemas.microsoft.com/office/drawing/2014/main" id="{A433A835-6677-412B-8504-280D41A43FC8}"/>
                </a:ext>
              </a:extLst>
            </p:cNvPr>
            <p:cNvSpPr/>
            <p:nvPr/>
          </p:nvSpPr>
          <p:spPr>
            <a:xfrm>
              <a:off x="0" y="3142331"/>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15" name="長方形 14">
              <a:extLst>
                <a:ext uri="{FF2B5EF4-FFF2-40B4-BE49-F238E27FC236}">
                  <a16:creationId xmlns:a16="http://schemas.microsoft.com/office/drawing/2014/main" id="{16019585-CD61-4AAA-BCA3-6E510EC9EBFD}"/>
                </a:ext>
              </a:extLst>
            </p:cNvPr>
            <p:cNvSpPr/>
            <p:nvPr userDrawn="1"/>
          </p:nvSpPr>
          <p:spPr>
            <a:xfrm>
              <a:off x="0" y="-277094"/>
              <a:ext cx="12192000" cy="19539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16" name="長方形 15">
              <a:extLst>
                <a:ext uri="{FF2B5EF4-FFF2-40B4-BE49-F238E27FC236}">
                  <a16:creationId xmlns:a16="http://schemas.microsoft.com/office/drawing/2014/main" id="{5FB1669E-AC4B-4D18-ABA0-2ADB207AEC71}"/>
                </a:ext>
              </a:extLst>
            </p:cNvPr>
            <p:cNvSpPr/>
            <p:nvPr userDrawn="1"/>
          </p:nvSpPr>
          <p:spPr>
            <a:xfrm>
              <a:off x="0" y="5575612"/>
              <a:ext cx="12192000" cy="24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grpSp>
      <p:sp>
        <p:nvSpPr>
          <p:cNvPr id="20" name="長方形 19">
            <a:extLst>
              <a:ext uri="{FF2B5EF4-FFF2-40B4-BE49-F238E27FC236}">
                <a16:creationId xmlns:a16="http://schemas.microsoft.com/office/drawing/2014/main" id="{7271D27F-F18F-48D4-ABF0-157A76F8D909}"/>
              </a:ext>
            </a:extLst>
          </p:cNvPr>
          <p:cNvSpPr/>
          <p:nvPr userDrawn="1"/>
        </p:nvSpPr>
        <p:spPr>
          <a:xfrm>
            <a:off x="0" y="0"/>
            <a:ext cx="12192000" cy="6858000"/>
          </a:xfrm>
          <a:prstGeom prst="rect">
            <a:avLst/>
          </a:prstGeom>
          <a:gradFill>
            <a:gsLst>
              <a:gs pos="0">
                <a:schemeClr val="bg1">
                  <a:alpha val="0"/>
                </a:schemeClr>
              </a:gs>
              <a:gs pos="52000">
                <a:srgbClr val="FFFFFF">
                  <a:alpha val="70000"/>
                </a:srgbClr>
              </a:gs>
              <a:gs pos="9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27" name="フリーフォーム:図形 26">
            <a:extLst>
              <a:ext uri="{FF2B5EF4-FFF2-40B4-BE49-F238E27FC236}">
                <a16:creationId xmlns:a16="http://schemas.microsoft.com/office/drawing/2014/main" id="{A53B37E2-51CB-4B16-865A-4404D1562370}"/>
              </a:ext>
            </a:extLst>
          </p:cNvPr>
          <p:cNvSpPr/>
          <p:nvPr/>
        </p:nvSpPr>
        <p:spPr>
          <a:xfrm>
            <a:off x="5323076" y="997893"/>
            <a:ext cx="6868924" cy="5860108"/>
          </a:xfrm>
          <a:custGeom>
            <a:avLst/>
            <a:gdLst>
              <a:gd name="connsiteX0" fmla="*/ 3874977 w 6868924"/>
              <a:gd name="connsiteY0" fmla="*/ 0 h 5860108"/>
              <a:gd name="connsiteX1" fmla="*/ 6865098 w 6868924"/>
              <a:gd name="connsiteY1" fmla="*/ 1410132 h 5860108"/>
              <a:gd name="connsiteX2" fmla="*/ 6868924 w 6868924"/>
              <a:gd name="connsiteY2" fmla="*/ 1415249 h 5860108"/>
              <a:gd name="connsiteX3" fmla="*/ 6868924 w 6868924"/>
              <a:gd name="connsiteY3" fmla="*/ 5860108 h 5860108"/>
              <a:gd name="connsiteX4" fmla="*/ 551579 w 6868924"/>
              <a:gd name="connsiteY4" fmla="*/ 5860108 h 5860108"/>
              <a:gd name="connsiteX5" fmla="*/ 467689 w 6868924"/>
              <a:gd name="connsiteY5" fmla="*/ 5722022 h 5860108"/>
              <a:gd name="connsiteX6" fmla="*/ 0 w 6868924"/>
              <a:gd name="connsiteY6" fmla="*/ 3874977 h 5860108"/>
              <a:gd name="connsiteX7" fmla="*/ 3874977 w 6868924"/>
              <a:gd name="connsiteY7" fmla="*/ 0 h 586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68924" h="5860108">
                <a:moveTo>
                  <a:pt x="3874977" y="0"/>
                </a:moveTo>
                <a:cubicBezTo>
                  <a:pt x="5078778" y="0"/>
                  <a:pt x="6154370" y="548929"/>
                  <a:pt x="6865098" y="1410132"/>
                </a:cubicBezTo>
                <a:lnTo>
                  <a:pt x="6868924" y="1415249"/>
                </a:lnTo>
                <a:lnTo>
                  <a:pt x="6868924" y="5860108"/>
                </a:lnTo>
                <a:lnTo>
                  <a:pt x="551579" y="5860108"/>
                </a:lnTo>
                <a:lnTo>
                  <a:pt x="467689" y="5722022"/>
                </a:lnTo>
                <a:cubicBezTo>
                  <a:pt x="169423" y="5172963"/>
                  <a:pt x="0" y="4543756"/>
                  <a:pt x="0" y="3874977"/>
                </a:cubicBezTo>
                <a:cubicBezTo>
                  <a:pt x="0" y="1734886"/>
                  <a:pt x="1734886" y="0"/>
                  <a:pt x="38749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19" name="図プレースホルダー 18">
            <a:extLst>
              <a:ext uri="{FF2B5EF4-FFF2-40B4-BE49-F238E27FC236}">
                <a16:creationId xmlns:a16="http://schemas.microsoft.com/office/drawing/2014/main" id="{4EAA5535-A3DD-490B-B233-9C9B84EECD13}"/>
              </a:ext>
            </a:extLst>
          </p:cNvPr>
          <p:cNvSpPr>
            <a:spLocks noGrp="1"/>
          </p:cNvSpPr>
          <p:nvPr>
            <p:ph type="pic" idx="1"/>
          </p:nvPr>
        </p:nvSpPr>
        <p:spPr>
          <a:xfrm>
            <a:off x="5576326" y="1251145"/>
            <a:ext cx="6615674" cy="5596389"/>
          </a:xfrm>
          <a:custGeom>
            <a:avLst/>
            <a:gdLst>
              <a:gd name="connsiteX0" fmla="*/ 3621727 w 6615674"/>
              <a:gd name="connsiteY0" fmla="*/ 0 h 5596389"/>
              <a:gd name="connsiteX1" fmla="*/ 6416428 w 6615674"/>
              <a:gd name="connsiteY1" fmla="*/ 1317972 h 5596389"/>
              <a:gd name="connsiteX2" fmla="*/ 6615674 w 6615674"/>
              <a:gd name="connsiteY2" fmla="*/ 1584421 h 5596389"/>
              <a:gd name="connsiteX3" fmla="*/ 6615674 w 6615674"/>
              <a:gd name="connsiteY3" fmla="*/ 5596389 h 5596389"/>
              <a:gd name="connsiteX4" fmla="*/ 587989 w 6615674"/>
              <a:gd name="connsiteY4" fmla="*/ 5596389 h 5596389"/>
              <a:gd name="connsiteX5" fmla="*/ 437123 w 6615674"/>
              <a:gd name="connsiteY5" fmla="*/ 5348058 h 5596389"/>
              <a:gd name="connsiteX6" fmla="*/ 0 w 6615674"/>
              <a:gd name="connsiteY6" fmla="*/ 3621727 h 5596389"/>
              <a:gd name="connsiteX7" fmla="*/ 3621727 w 6615674"/>
              <a:gd name="connsiteY7" fmla="*/ 0 h 559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15674" h="5596389">
                <a:moveTo>
                  <a:pt x="3621727" y="0"/>
                </a:moveTo>
                <a:cubicBezTo>
                  <a:pt x="4746854" y="0"/>
                  <a:pt x="5752150" y="513054"/>
                  <a:pt x="6416428" y="1317972"/>
                </a:cubicBezTo>
                <a:lnTo>
                  <a:pt x="6615674" y="1584421"/>
                </a:lnTo>
                <a:lnTo>
                  <a:pt x="6615674" y="5596389"/>
                </a:lnTo>
                <a:lnTo>
                  <a:pt x="587989" y="5596389"/>
                </a:lnTo>
                <a:lnTo>
                  <a:pt x="437123" y="5348058"/>
                </a:lnTo>
                <a:cubicBezTo>
                  <a:pt x="158350" y="4834883"/>
                  <a:pt x="0" y="4246798"/>
                  <a:pt x="0" y="3621727"/>
                </a:cubicBezTo>
                <a:cubicBezTo>
                  <a:pt x="0" y="1621502"/>
                  <a:pt x="1621502" y="0"/>
                  <a:pt x="3621727" y="0"/>
                </a:cubicBezTo>
                <a:close/>
              </a:path>
            </a:pathLst>
          </a:custGeom>
          <a:pattFill prst="dkUpDiag">
            <a:fgClr>
              <a:schemeClr val="accent3"/>
            </a:fgClr>
            <a:bgClr>
              <a:schemeClr val="accent3">
                <a:lumMod val="75000"/>
              </a:schemeClr>
            </a:bgClr>
          </a:pattFill>
        </p:spPr>
        <p:txBody>
          <a:bodyPr vert="horz" wrap="square" lIns="274320" tIns="640080" rIns="91440" bIns="45720" rtlCol="0" anchor="ctr" anchorCtr="1">
            <a:noAutofit/>
          </a:bodyPr>
          <a:lstStyle>
            <a:lvl1pPr>
              <a:defRPr lang="en-US" sz="1600">
                <a:solidFill>
                  <a:schemeClr val="bg1"/>
                </a:solidFill>
                <a:latin typeface="Meiryo UI" panose="020B0604030504040204" pitchFamily="50" charset="-128"/>
                <a:ea typeface="Meiryo UI" panose="020B0604030504040204" pitchFamily="50" charset="-128"/>
                <a:cs typeface="Arial" panose="020B0604020202020204" pitchFamily="34" charset="0"/>
              </a:defRPr>
            </a:lvl1pPr>
          </a:lstStyle>
          <a:p>
            <a:pPr marL="0" lvl="0" indent="0" algn="ctr" rtl="0">
              <a:buNone/>
            </a:pPr>
            <a:r>
              <a:rPr lang="ja-JP" altLang="en-US" noProof="0"/>
              <a:t>アイコンをクリックして図を追加</a:t>
            </a:r>
            <a:endParaRPr lang="ja-JP" altLang="en-US" noProof="0" dirty="0"/>
          </a:p>
        </p:txBody>
      </p:sp>
      <p:sp>
        <p:nvSpPr>
          <p:cNvPr id="2" name="タイトル 1">
            <a:extLst>
              <a:ext uri="{FF2B5EF4-FFF2-40B4-BE49-F238E27FC236}">
                <a16:creationId xmlns:a16="http://schemas.microsoft.com/office/drawing/2014/main" id="{73B39506-58A9-4B12-A7D1-1B956C6BFAD5}"/>
              </a:ext>
            </a:extLst>
          </p:cNvPr>
          <p:cNvSpPr>
            <a:spLocks noGrp="1"/>
          </p:cNvSpPr>
          <p:nvPr>
            <p:ph type="title" hasCustomPrompt="1"/>
          </p:nvPr>
        </p:nvSpPr>
        <p:spPr>
          <a:xfrm>
            <a:off x="640079" y="504419"/>
            <a:ext cx="5144927" cy="1480711"/>
          </a:xfrm>
        </p:spPr>
        <p:txBody>
          <a:bodyPr vert="horz" lIns="91440" tIns="45720" rIns="91440" bIns="45720" rtlCol="0" anchor="b">
            <a:noAutofit/>
          </a:bodyPr>
          <a:lstStyle>
            <a:lvl1pPr>
              <a:defRPr lang="en-GB" sz="2400" b="1" dirty="0">
                <a:solidFill>
                  <a:schemeClr val="accent2"/>
                </a:solidFill>
                <a:latin typeface="Meiryo UI" panose="020B0604030504040204" pitchFamily="50" charset="-128"/>
                <a:ea typeface="Meiryo UI" panose="020B0604030504040204" pitchFamily="50" charset="-128"/>
                <a:cs typeface="Arial" panose="020B0604020202020204" pitchFamily="34" charset="0"/>
              </a:defRPr>
            </a:lvl1pPr>
          </a:lstStyle>
          <a:p>
            <a:pPr marL="0" lvl="0" rtl="0"/>
            <a:r>
              <a:rPr lang="ja-JP" altLang="en-US" noProof="0" dirty="0"/>
              <a:t>クリックしてマスター タイトルの書式設定を編集</a:t>
            </a:r>
          </a:p>
        </p:txBody>
      </p:sp>
      <p:sp>
        <p:nvSpPr>
          <p:cNvPr id="17" name="テキスト プレースホルダー 3">
            <a:extLst>
              <a:ext uri="{FF2B5EF4-FFF2-40B4-BE49-F238E27FC236}">
                <a16:creationId xmlns:a16="http://schemas.microsoft.com/office/drawing/2014/main" id="{F108634F-AB43-4931-97E0-C7125C9FD35A}"/>
              </a:ext>
            </a:extLst>
          </p:cNvPr>
          <p:cNvSpPr>
            <a:spLocks noGrp="1"/>
          </p:cNvSpPr>
          <p:nvPr>
            <p:ph type="body" sz="half" idx="2"/>
          </p:nvPr>
        </p:nvSpPr>
        <p:spPr>
          <a:xfrm>
            <a:off x="640080" y="2489548"/>
            <a:ext cx="4131946" cy="3379439"/>
          </a:xfrm>
        </p:spPr>
        <p:txBody>
          <a:bodyPr rtlCol="0"/>
          <a:lstStyle>
            <a:lvl1pPr marL="0" indent="0">
              <a:buNone/>
              <a:defRPr sz="1600">
                <a:latin typeface="Meiryo UI" panose="020B0604030504040204" pitchFamily="50" charset="-128"/>
                <a:ea typeface="Meiryo UI" panose="020B0604030504040204" pitchFamily="50" charset="-12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ja-JP" altLang="en-US" noProof="0"/>
              <a:t>マスター テキストの書式設定</a:t>
            </a:r>
          </a:p>
        </p:txBody>
      </p:sp>
    </p:spTree>
    <p:extLst>
      <p:ext uri="{BB962C8B-B14F-4D97-AF65-F5344CB8AC3E}">
        <p14:creationId xmlns:p14="http://schemas.microsoft.com/office/powerpoint/2010/main" val="2534821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7E0CF6C-748E-4B7A-BC8B-3011EF78ED13}" type="datetime1">
              <a:rPr lang="en-US" smtClean="0"/>
              <a:pPr/>
              <a:t>9/4/2025</a:t>
            </a:fld>
            <a:endParaRPr lang="en-US" dirty="0"/>
          </a:p>
        </p:txBody>
      </p:sp>
      <p:sp>
        <p:nvSpPr>
          <p:cNvPr id="5" name="Footer Placeholder 4"/>
          <p:cNvSpPr>
            <a:spLocks noGrp="1"/>
          </p:cNvSpPr>
          <p:nvPr>
            <p:ph type="ftr" sz="quarter" idx="11"/>
          </p:nvPr>
        </p:nvSpPr>
        <p:spPr/>
        <p:txBody>
          <a:bodyPr/>
          <a:lstStyle/>
          <a:p>
            <a:endParaRPr lang="en-US" dirty="0">
              <a:solidFill>
                <a:schemeClr val="tx1">
                  <a:alpha val="60000"/>
                </a:schemeClr>
              </a:solidFill>
            </a:endParaRPr>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144752271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57E0CF6C-748E-4B7A-BC8B-3011EF78ED13}" type="datetime1">
              <a:rPr lang="en-US" smtClean="0"/>
              <a:pPr/>
              <a:t>9/4/2025</a:t>
            </a:fld>
            <a:endParaRPr lang="en-US" dirty="0"/>
          </a:p>
        </p:txBody>
      </p:sp>
      <p:sp>
        <p:nvSpPr>
          <p:cNvPr id="5" name="Footer Placeholder 4"/>
          <p:cNvSpPr>
            <a:spLocks noGrp="1"/>
          </p:cNvSpPr>
          <p:nvPr>
            <p:ph type="ftr" sz="quarter" idx="11"/>
          </p:nvPr>
        </p:nvSpPr>
        <p:spPr/>
        <p:txBody>
          <a:bodyPr/>
          <a:lstStyle/>
          <a:p>
            <a:endParaRPr lang="en-US" dirty="0">
              <a:solidFill>
                <a:schemeClr val="tx1">
                  <a:alpha val="60000"/>
                </a:schemeClr>
              </a:solidFill>
            </a:endParaRPr>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91680286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7E0CF6C-748E-4B7A-BC8B-3011EF78ED13}" type="datetime1">
              <a:rPr lang="en-US" smtClean="0"/>
              <a:pPr/>
              <a:t>9/4/2025</a:t>
            </a:fld>
            <a:endParaRPr lang="en-US" dirty="0"/>
          </a:p>
        </p:txBody>
      </p:sp>
      <p:sp>
        <p:nvSpPr>
          <p:cNvPr id="6" name="Footer Placeholder 5"/>
          <p:cNvSpPr>
            <a:spLocks noGrp="1"/>
          </p:cNvSpPr>
          <p:nvPr>
            <p:ph type="ftr" sz="quarter" idx="11"/>
          </p:nvPr>
        </p:nvSpPr>
        <p:spPr/>
        <p:txBody>
          <a:bodyPr/>
          <a:lstStyle/>
          <a:p>
            <a:endParaRPr lang="en-US" dirty="0">
              <a:solidFill>
                <a:schemeClr val="tx1">
                  <a:alpha val="60000"/>
                </a:schemeClr>
              </a:solidFill>
            </a:endParaRPr>
          </a:p>
        </p:txBody>
      </p:sp>
      <p:sp>
        <p:nvSpPr>
          <p:cNvPr id="7" name="Slide Number Placeholder 6"/>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47539878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57E0CF6C-748E-4B7A-BC8B-3011EF78ED13}" type="datetime1">
              <a:rPr lang="en-US" smtClean="0"/>
              <a:pPr/>
              <a:t>9/4/2025</a:t>
            </a:fld>
            <a:endParaRPr lang="en-US" dirty="0"/>
          </a:p>
        </p:txBody>
      </p:sp>
      <p:sp>
        <p:nvSpPr>
          <p:cNvPr id="8" name="Footer Placeholder 7"/>
          <p:cNvSpPr>
            <a:spLocks noGrp="1"/>
          </p:cNvSpPr>
          <p:nvPr>
            <p:ph type="ftr" sz="quarter" idx="11"/>
          </p:nvPr>
        </p:nvSpPr>
        <p:spPr/>
        <p:txBody>
          <a:bodyPr/>
          <a:lstStyle/>
          <a:p>
            <a:endParaRPr lang="en-US" dirty="0">
              <a:solidFill>
                <a:schemeClr val="tx1">
                  <a:alpha val="60000"/>
                </a:schemeClr>
              </a:solidFill>
            </a:endParaRPr>
          </a:p>
        </p:txBody>
      </p:sp>
      <p:sp>
        <p:nvSpPr>
          <p:cNvPr id="9" name="Slide Number Placeholder 8"/>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26841938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57E0CF6C-748E-4B7A-BC8B-3011EF78ED13}" type="datetime1">
              <a:rPr lang="en-US" smtClean="0"/>
              <a:pPr/>
              <a:t>9/4/2025</a:t>
            </a:fld>
            <a:endParaRPr lang="en-US" dirty="0"/>
          </a:p>
        </p:txBody>
      </p:sp>
      <p:sp>
        <p:nvSpPr>
          <p:cNvPr id="4" name="Footer Placeholder 3"/>
          <p:cNvSpPr>
            <a:spLocks noGrp="1"/>
          </p:cNvSpPr>
          <p:nvPr>
            <p:ph type="ftr" sz="quarter" idx="11"/>
          </p:nvPr>
        </p:nvSpPr>
        <p:spPr/>
        <p:txBody>
          <a:bodyPr/>
          <a:lstStyle/>
          <a:p>
            <a:endParaRPr lang="en-US" dirty="0">
              <a:solidFill>
                <a:schemeClr val="tx1">
                  <a:alpha val="60000"/>
                </a:schemeClr>
              </a:solidFill>
            </a:endParaRPr>
          </a:p>
        </p:txBody>
      </p:sp>
      <p:sp>
        <p:nvSpPr>
          <p:cNvPr id="5" name="Slide Number Placeholder 4"/>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292140181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E0CF6C-748E-4B7A-BC8B-3011EF78ED13}" type="datetime1">
              <a:rPr lang="en-US" smtClean="0"/>
              <a:pPr/>
              <a:t>9/4/2025</a:t>
            </a:fld>
            <a:endParaRPr lang="en-US" dirty="0"/>
          </a:p>
        </p:txBody>
      </p:sp>
      <p:sp>
        <p:nvSpPr>
          <p:cNvPr id="3" name="Footer Placeholder 2"/>
          <p:cNvSpPr>
            <a:spLocks noGrp="1"/>
          </p:cNvSpPr>
          <p:nvPr>
            <p:ph type="ftr" sz="quarter" idx="11"/>
          </p:nvPr>
        </p:nvSpPr>
        <p:spPr/>
        <p:txBody>
          <a:bodyPr/>
          <a:lstStyle/>
          <a:p>
            <a:endParaRPr lang="en-US" dirty="0">
              <a:solidFill>
                <a:schemeClr val="tx1">
                  <a:alpha val="60000"/>
                </a:schemeClr>
              </a:solidFill>
            </a:endParaRPr>
          </a:p>
        </p:txBody>
      </p:sp>
      <p:sp>
        <p:nvSpPr>
          <p:cNvPr id="4" name="Slide Number Placeholder 3"/>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408166721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ja-JP" altLang="en-US"/>
              <a:t>マスター タイトルの書式設定</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7E0CF6C-748E-4B7A-BC8B-3011EF78ED13}" type="datetime1">
              <a:rPr lang="en-US" smtClean="0"/>
              <a:pPr/>
              <a:t>9/4/2025</a:t>
            </a:fld>
            <a:endParaRPr lang="en-US" dirty="0"/>
          </a:p>
        </p:txBody>
      </p:sp>
      <p:sp>
        <p:nvSpPr>
          <p:cNvPr id="6" name="Footer Placeholder 5"/>
          <p:cNvSpPr>
            <a:spLocks noGrp="1"/>
          </p:cNvSpPr>
          <p:nvPr>
            <p:ph type="ftr" sz="quarter" idx="11"/>
          </p:nvPr>
        </p:nvSpPr>
        <p:spPr/>
        <p:txBody>
          <a:bodyPr/>
          <a:lstStyle/>
          <a:p>
            <a:endParaRPr lang="en-US" dirty="0">
              <a:solidFill>
                <a:schemeClr val="tx1">
                  <a:alpha val="60000"/>
                </a:schemeClr>
              </a:solidFill>
            </a:endParaRPr>
          </a:p>
        </p:txBody>
      </p:sp>
      <p:sp>
        <p:nvSpPr>
          <p:cNvPr id="7" name="Slide Number Placeholder 6"/>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367046549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ja-JP" altLang="en-US"/>
              <a:t>マスター タイトルの書式設定</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7E0CF6C-748E-4B7A-BC8B-3011EF78ED13}" type="datetime1">
              <a:rPr lang="en-US" smtClean="0"/>
              <a:pPr/>
              <a:t>9/4/2025</a:t>
            </a:fld>
            <a:endParaRPr lang="en-US" dirty="0"/>
          </a:p>
        </p:txBody>
      </p:sp>
      <p:sp>
        <p:nvSpPr>
          <p:cNvPr id="6" name="Footer Placeholder 5"/>
          <p:cNvSpPr>
            <a:spLocks noGrp="1"/>
          </p:cNvSpPr>
          <p:nvPr>
            <p:ph type="ftr" sz="quarter" idx="11"/>
          </p:nvPr>
        </p:nvSpPr>
        <p:spPr/>
        <p:txBody>
          <a:bodyPr/>
          <a:lstStyle/>
          <a:p>
            <a:endParaRPr lang="en-US" dirty="0">
              <a:solidFill>
                <a:schemeClr val="tx1">
                  <a:alpha val="60000"/>
                </a:schemeClr>
              </a:solidFill>
            </a:endParaRPr>
          </a:p>
        </p:txBody>
      </p:sp>
      <p:sp>
        <p:nvSpPr>
          <p:cNvPr id="7" name="Slide Number Placeholder 6"/>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134048488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57E0CF6C-748E-4B7A-BC8B-3011EF78ED13}" type="datetime1">
              <a:rPr lang="en-US" smtClean="0"/>
              <a:pPr/>
              <a:t>9/4/2025</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solidFill>
                <a:schemeClr val="tx1">
                  <a:alpha val="60000"/>
                </a:schemeClr>
              </a:solidFill>
            </a:endParaRPr>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2322688054"/>
      </p:ext>
    </p:extLst>
  </p:cSld>
  <p:clrMap bg1="dk1" tx1="lt1" bg2="dk2" tx2="lt2" accent1="accent1" accent2="accent2" accent3="accent3" accent4="accent4" accent5="accent5" accent6="accent6" hlink="hlink" folHlink="folHlink"/>
  <p:sldLayoutIdLst>
    <p:sldLayoutId id="2147484070"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 id="2147484083" r:id="rId14"/>
    <p:sldLayoutId id="2147484084" r:id="rId15"/>
    <p:sldLayoutId id="2147484085" r:id="rId16"/>
    <p:sldLayoutId id="2147484086" r:id="rId17"/>
    <p:sldLayoutId id="2147484087" r:id="rId18"/>
  </p:sldLayoutIdLst>
  <p:hf sldNum="0" hdr="0" ftr="0" dt="0"/>
  <p:txStyles>
    <p:titleStyle>
      <a:lvl1pPr algn="l" defTabSz="457200" rtl="0" eaLnBrk="1" latinLnBrk="0" hangingPunct="1">
        <a:spcBef>
          <a:spcPct val="0"/>
        </a:spcBef>
        <a:buNone/>
        <a:defRPr kumimoji="1" sz="3600" kern="1200" cap="all">
          <a:ln w="3175" cmpd="sng">
            <a:noFill/>
          </a:ln>
          <a:solidFill>
            <a:schemeClr val="tx1"/>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h-machi.jp/academy/"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hyperlink" Target="https://qiita.com/takeru-hirai/items/4fbe6593d42f9a844b1c"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qiita.com/takeru-hirai/items/4fbe6593d42f9a844b1c"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akiukazuma/release-based-workflow.git"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12450;&#12463;&#12525;&#12463;&#12524;&#12452;&#12531;&#20250;&#31038;&#26696;&#20869;202103.pptm" TargetMode="External"/><Relationship Id="rId2" Type="http://schemas.openxmlformats.org/officeDocument/2006/relationships/hyperlink" Target="https://www.acrocrane.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3" Type="http://schemas.openxmlformats.org/officeDocument/2006/relationships/image" Target="../media/image6.png"/><Relationship Id="rId21" Type="http://schemas.openxmlformats.org/officeDocument/2006/relationships/image" Target="../media/image24.png"/><Relationship Id="rId34" Type="http://schemas.openxmlformats.org/officeDocument/2006/relationships/image" Target="../media/image37.jpe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33" Type="http://schemas.openxmlformats.org/officeDocument/2006/relationships/image" Target="../media/image36.png"/><Relationship Id="rId2" Type="http://schemas.openxmlformats.org/officeDocument/2006/relationships/notesSlide" Target="../notesSlides/notesSlide3.xml"/><Relationship Id="rId16" Type="http://schemas.openxmlformats.org/officeDocument/2006/relationships/image" Target="../media/image19.png"/><Relationship Id="rId20" Type="http://schemas.openxmlformats.org/officeDocument/2006/relationships/image" Target="../media/image23.png"/><Relationship Id="rId29"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32" Type="http://schemas.openxmlformats.org/officeDocument/2006/relationships/image" Target="../media/image35.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png"/><Relationship Id="rId10" Type="http://schemas.openxmlformats.org/officeDocument/2006/relationships/image" Target="../media/image13.png"/><Relationship Id="rId19" Type="http://schemas.openxmlformats.org/officeDocument/2006/relationships/image" Target="../media/image22.png"/><Relationship Id="rId31" Type="http://schemas.openxmlformats.org/officeDocument/2006/relationships/image" Target="../media/image34.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png"/><Relationship Id="rId30" Type="http://schemas.openxmlformats.org/officeDocument/2006/relationships/image" Target="../media/image33.png"/><Relationship Id="rId8"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hyperlink" Target="https://kepco.jp/miruden/kurashimall/"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 name="Picture 3" descr="近代的な建造物の正面の詳細なショット">
            <a:extLst>
              <a:ext uri="{FF2B5EF4-FFF2-40B4-BE49-F238E27FC236}">
                <a16:creationId xmlns:a16="http://schemas.microsoft.com/office/drawing/2014/main" id="{13B0E45F-72AD-2DD3-A714-408478DE6F31}"/>
              </a:ext>
            </a:extLst>
          </p:cNvPr>
          <p:cNvPicPr>
            <a:picLocks noChangeAspect="1"/>
          </p:cNvPicPr>
          <p:nvPr/>
        </p:nvPicPr>
        <p:blipFill rotWithShape="1">
          <a:blip r:embed="rId2">
            <a:alphaModFix amt="60000"/>
          </a:blip>
          <a:srcRect t="7863" r="-1" b="7862"/>
          <a:stretch/>
        </p:blipFill>
        <p:spPr>
          <a:xfrm>
            <a:off x="-3166" y="0"/>
            <a:ext cx="12188952" cy="6856614"/>
          </a:xfrm>
          <a:prstGeom prst="rect">
            <a:avLst/>
          </a:prstGeom>
          <a:ln>
            <a:noFill/>
          </a:ln>
          <a:effectLst>
            <a:outerShdw blurRad="292100" dist="139700" dir="2700000" algn="tl" rotWithShape="0">
              <a:srgbClr val="333333">
                <a:alpha val="65000"/>
              </a:srgbClr>
            </a:outerShdw>
          </a:effectLst>
        </p:spPr>
      </p:pic>
      <p:sp>
        <p:nvSpPr>
          <p:cNvPr id="2" name="タイトル 1">
            <a:extLst>
              <a:ext uri="{FF2B5EF4-FFF2-40B4-BE49-F238E27FC236}">
                <a16:creationId xmlns:a16="http://schemas.microsoft.com/office/drawing/2014/main" id="{D3724938-0234-407E-288E-FDE9180ABB42}"/>
              </a:ext>
            </a:extLst>
          </p:cNvPr>
          <p:cNvSpPr>
            <a:spLocks noGrp="1"/>
          </p:cNvSpPr>
          <p:nvPr>
            <p:ph type="ctrTitle"/>
          </p:nvPr>
        </p:nvSpPr>
        <p:spPr>
          <a:xfrm>
            <a:off x="996275" y="744909"/>
            <a:ext cx="10190071" cy="3145855"/>
          </a:xfrm>
        </p:spPr>
        <p:txBody>
          <a:bodyPr anchor="b">
            <a:normAutofit/>
          </a:bodyPr>
          <a:lstStyle/>
          <a:p>
            <a:r>
              <a:rPr kumimoji="1" lang="ja-JP" altLang="en-US" sz="5200" dirty="0">
                <a:solidFill>
                  <a:srgbClr val="FFFFFF"/>
                </a:solidFill>
              </a:rPr>
              <a:t>旭川工業高等学校</a:t>
            </a:r>
            <a:br>
              <a:rPr kumimoji="1" lang="en-US" altLang="ja-JP" sz="5200" dirty="0">
                <a:solidFill>
                  <a:srgbClr val="FFFFFF"/>
                </a:solidFill>
              </a:rPr>
            </a:br>
            <a:r>
              <a:rPr kumimoji="1" lang="ja-JP" altLang="en-US" sz="5200" dirty="0">
                <a:solidFill>
                  <a:srgbClr val="FFFFFF"/>
                </a:solidFill>
              </a:rPr>
              <a:t>情報技術科インターンシップ</a:t>
            </a:r>
          </a:p>
        </p:txBody>
      </p:sp>
      <p:sp>
        <p:nvSpPr>
          <p:cNvPr id="3" name="字幕 2">
            <a:extLst>
              <a:ext uri="{FF2B5EF4-FFF2-40B4-BE49-F238E27FC236}">
                <a16:creationId xmlns:a16="http://schemas.microsoft.com/office/drawing/2014/main" id="{701C2A2C-AECF-A4E0-1A46-F05462A80937}"/>
              </a:ext>
            </a:extLst>
          </p:cNvPr>
          <p:cNvSpPr>
            <a:spLocks noGrp="1"/>
          </p:cNvSpPr>
          <p:nvPr>
            <p:ph type="subTitle" idx="1"/>
          </p:nvPr>
        </p:nvSpPr>
        <p:spPr>
          <a:xfrm>
            <a:off x="1218708" y="4069780"/>
            <a:ext cx="9781327" cy="2056617"/>
          </a:xfrm>
        </p:spPr>
        <p:txBody>
          <a:bodyPr anchor="t">
            <a:normAutofit/>
          </a:bodyPr>
          <a:lstStyle/>
          <a:p>
            <a:r>
              <a:rPr kumimoji="1" lang="en-US" altLang="ja-JP" sz="2200" dirty="0">
                <a:solidFill>
                  <a:srgbClr val="FFFFFF"/>
                </a:solidFill>
              </a:rPr>
              <a:t>2025 9/4~9/5</a:t>
            </a:r>
            <a:endParaRPr kumimoji="1" lang="ja-JP" altLang="en-US" sz="2200" dirty="0">
              <a:solidFill>
                <a:srgbClr val="FFFFFF"/>
              </a:solidFill>
            </a:endParaRPr>
          </a:p>
        </p:txBody>
      </p:sp>
    </p:spTree>
    <p:extLst>
      <p:ext uri="{BB962C8B-B14F-4D97-AF65-F5344CB8AC3E}">
        <p14:creationId xmlns:p14="http://schemas.microsoft.com/office/powerpoint/2010/main" val="27988190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630;p31">
            <a:extLst>
              <a:ext uri="{FF2B5EF4-FFF2-40B4-BE49-F238E27FC236}">
                <a16:creationId xmlns:a16="http://schemas.microsoft.com/office/drawing/2014/main" id="{3838FC36-D0E7-7342-E330-637BB72FC628}"/>
              </a:ext>
            </a:extLst>
          </p:cNvPr>
          <p:cNvSpPr txBox="1"/>
          <p:nvPr/>
        </p:nvSpPr>
        <p:spPr>
          <a:xfrm>
            <a:off x="962667" y="1151128"/>
            <a:ext cx="4780149" cy="438525"/>
          </a:xfrm>
          <a:prstGeom prst="rect">
            <a:avLst/>
          </a:prstGeom>
          <a:noFill/>
          <a:ln>
            <a:noFill/>
          </a:ln>
        </p:spPr>
        <p:txBody>
          <a:bodyPr spcFirstLastPara="1" wrap="square" lIns="68569" tIns="34275" rIns="68569" bIns="34275" anchor="t" anchorCtr="0">
            <a:noAutofit/>
          </a:bodyPr>
          <a:lstStyle/>
          <a:p>
            <a:pPr marL="0" marR="0" lvl="0" indent="0" algn="l" rtl="0">
              <a:spcBef>
                <a:spcPts val="0"/>
              </a:spcBef>
              <a:spcAft>
                <a:spcPts val="0"/>
              </a:spcAft>
              <a:buNone/>
            </a:pPr>
            <a:r>
              <a:rPr lang="ja-JP" altLang="en-US" sz="2400" b="1" dirty="0">
                <a:latin typeface="+mn-ea"/>
                <a:ea typeface="+mn-ea"/>
                <a:cs typeface="Calibri"/>
                <a:sym typeface="Calibri"/>
              </a:rPr>
              <a:t>事例：システム開発・</a:t>
            </a:r>
            <a:r>
              <a:rPr lang="en-US" altLang="ja-JP" sz="2400" b="1" dirty="0">
                <a:latin typeface="+mn-ea"/>
                <a:ea typeface="+mn-ea"/>
                <a:cs typeface="Calibri"/>
                <a:sym typeface="Calibri"/>
              </a:rPr>
              <a:t>WEB</a:t>
            </a:r>
            <a:r>
              <a:rPr lang="ja-JP" altLang="en-US" sz="2400" b="1" dirty="0">
                <a:latin typeface="+mn-ea"/>
                <a:ea typeface="+mn-ea"/>
                <a:cs typeface="Calibri"/>
                <a:sym typeface="Calibri"/>
              </a:rPr>
              <a:t>制作</a:t>
            </a:r>
            <a:endParaRPr sz="2400" b="1" dirty="0">
              <a:latin typeface="+mn-ea"/>
              <a:ea typeface="+mn-ea"/>
              <a:cs typeface="Calibri"/>
              <a:sym typeface="Calibri"/>
            </a:endParaRPr>
          </a:p>
        </p:txBody>
      </p:sp>
      <p:sp>
        <p:nvSpPr>
          <p:cNvPr id="7" name="テキスト ボックス 6">
            <a:extLst>
              <a:ext uri="{FF2B5EF4-FFF2-40B4-BE49-F238E27FC236}">
                <a16:creationId xmlns:a16="http://schemas.microsoft.com/office/drawing/2014/main" id="{486E2732-B557-5ED3-80FF-BA5B669FED2D}"/>
              </a:ext>
            </a:extLst>
          </p:cNvPr>
          <p:cNvSpPr txBox="1"/>
          <p:nvPr/>
        </p:nvSpPr>
        <p:spPr>
          <a:xfrm>
            <a:off x="6721649" y="1151128"/>
            <a:ext cx="3886899" cy="369332"/>
          </a:xfrm>
          <a:prstGeom prst="rect">
            <a:avLst/>
          </a:prstGeom>
          <a:noFill/>
        </p:spPr>
        <p:txBody>
          <a:bodyPr wrap="square" rtlCol="0">
            <a:spAutoFit/>
          </a:bodyPr>
          <a:lstStyle/>
          <a:p>
            <a:r>
              <a:rPr kumimoji="1" lang="en-US" altLang="ja-JP" dirty="0">
                <a:hlinkClick r:id="rId2"/>
              </a:rPr>
              <a:t>https://h-machi.jp/academy/</a:t>
            </a:r>
            <a:endParaRPr kumimoji="1" lang="ja-JP" altLang="en-US" dirty="0"/>
          </a:p>
        </p:txBody>
      </p:sp>
      <p:pic>
        <p:nvPicPr>
          <p:cNvPr id="4" name="図 3" descr="グラフィカル ユーザー インターフェイス, テキスト&#10;&#10;中程度の精度で自動的に生成された説明">
            <a:extLst>
              <a:ext uri="{FF2B5EF4-FFF2-40B4-BE49-F238E27FC236}">
                <a16:creationId xmlns:a16="http://schemas.microsoft.com/office/drawing/2014/main" id="{C778A75E-C756-BB49-20B9-B29CD8063A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1702" y="2328784"/>
            <a:ext cx="7672179" cy="3886485"/>
          </a:xfrm>
          <a:prstGeom prst="rect">
            <a:avLst/>
          </a:prstGeom>
        </p:spPr>
      </p:pic>
    </p:spTree>
    <p:extLst>
      <p:ext uri="{BB962C8B-B14F-4D97-AF65-F5344CB8AC3E}">
        <p14:creationId xmlns:p14="http://schemas.microsoft.com/office/powerpoint/2010/main" val="1874653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D7174018-5D4D-4CDC-84FE-D1330514ACAE}"/>
              </a:ext>
            </a:extLst>
          </p:cNvPr>
          <p:cNvPicPr>
            <a:picLocks noChangeAspect="1"/>
          </p:cNvPicPr>
          <p:nvPr/>
        </p:nvPicPr>
        <p:blipFill>
          <a:blip r:embed="rId2"/>
          <a:stretch>
            <a:fillRect/>
          </a:stretch>
        </p:blipFill>
        <p:spPr>
          <a:xfrm>
            <a:off x="3248704" y="0"/>
            <a:ext cx="21237677" cy="6858000"/>
          </a:xfrm>
          <a:prstGeom prst="parallelogram">
            <a:avLst/>
          </a:prstGeom>
        </p:spPr>
      </p:pic>
      <p:pic>
        <p:nvPicPr>
          <p:cNvPr id="2050" name="Picture 2">
            <a:extLst>
              <a:ext uri="{FF2B5EF4-FFF2-40B4-BE49-F238E27FC236}">
                <a16:creationId xmlns:a16="http://schemas.microsoft.com/office/drawing/2014/main" id="{2C16335E-B180-4B8B-8673-A5A762EB63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874" y="1060966"/>
            <a:ext cx="3866209" cy="1110734"/>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692FBEB4-4B97-4656-8174-14AEC4ED8716}"/>
              </a:ext>
            </a:extLst>
          </p:cNvPr>
          <p:cNvSpPr txBox="1"/>
          <p:nvPr/>
        </p:nvSpPr>
        <p:spPr>
          <a:xfrm>
            <a:off x="523874" y="2690335"/>
            <a:ext cx="7191375" cy="1631216"/>
          </a:xfrm>
          <a:prstGeom prst="rect">
            <a:avLst/>
          </a:prstGeom>
          <a:noFill/>
        </p:spPr>
        <p:txBody>
          <a:bodyPr wrap="square" rtlCol="0">
            <a:spAutoFit/>
          </a:bodyPr>
          <a:lstStyle/>
          <a:p>
            <a:r>
              <a:rPr kumimoji="1" lang="en-US" altLang="ja-JP" sz="2000" dirty="0">
                <a:latin typeface="Yu Gothic Medium" panose="020B0500000000000000" pitchFamily="50" charset="-128"/>
                <a:ea typeface="Yu Gothic Medium" panose="020B0500000000000000" pitchFamily="50" charset="-128"/>
              </a:rPr>
              <a:t>16</a:t>
            </a:r>
            <a:r>
              <a:rPr kumimoji="1" lang="ja-JP" altLang="en-US" sz="2000" dirty="0">
                <a:latin typeface="Yu Gothic Medium" panose="020B0500000000000000" pitchFamily="50" charset="-128"/>
                <a:ea typeface="Yu Gothic Medium" panose="020B0500000000000000" pitchFamily="50" charset="-128"/>
              </a:rPr>
              <a:t>歳以下の子供を対象としたプログラミングコンテスト。</a:t>
            </a:r>
            <a:endParaRPr kumimoji="1" lang="en-US" altLang="ja-JP" sz="2000" dirty="0">
              <a:latin typeface="Yu Gothic Medium" panose="020B0500000000000000" pitchFamily="50" charset="-128"/>
              <a:ea typeface="Yu Gothic Medium" panose="020B0500000000000000" pitchFamily="50" charset="-128"/>
            </a:endParaRPr>
          </a:p>
          <a:p>
            <a:endParaRPr kumimoji="1" lang="en-US" altLang="ja-JP" sz="2000" dirty="0">
              <a:latin typeface="Yu Gothic Medium" panose="020B0500000000000000" pitchFamily="50" charset="-128"/>
              <a:ea typeface="Yu Gothic Medium" panose="020B0500000000000000" pitchFamily="50" charset="-128"/>
            </a:endParaRPr>
          </a:p>
          <a:p>
            <a:r>
              <a:rPr kumimoji="1" lang="en-US" altLang="ja-JP" sz="2000" dirty="0">
                <a:latin typeface="Yu Gothic Medium" panose="020B0500000000000000" pitchFamily="50" charset="-128"/>
                <a:ea typeface="Yu Gothic Medium" panose="020B0500000000000000" pitchFamily="50" charset="-128"/>
              </a:rPr>
              <a:t>2019</a:t>
            </a:r>
            <a:r>
              <a:rPr kumimoji="1" lang="ja-JP" altLang="en-US" sz="2000" dirty="0">
                <a:latin typeface="Yu Gothic Medium" panose="020B0500000000000000" pitchFamily="50" charset="-128"/>
                <a:ea typeface="Yu Gothic Medium" panose="020B0500000000000000" pitchFamily="50" charset="-128"/>
              </a:rPr>
              <a:t>年の第</a:t>
            </a:r>
            <a:r>
              <a:rPr kumimoji="1" lang="en-US" altLang="ja-JP" sz="2000" dirty="0">
                <a:latin typeface="Yu Gothic Medium" panose="020B0500000000000000" pitchFamily="50" charset="-128"/>
                <a:ea typeface="Yu Gothic Medium" panose="020B0500000000000000" pitchFamily="50" charset="-128"/>
              </a:rPr>
              <a:t>1</a:t>
            </a:r>
            <a:r>
              <a:rPr kumimoji="1" lang="ja-JP" altLang="en-US" sz="2000" dirty="0">
                <a:latin typeface="Yu Gothic Medium" panose="020B0500000000000000" pitchFamily="50" charset="-128"/>
                <a:ea typeface="Yu Gothic Medium" panose="020B0500000000000000" pitchFamily="50" charset="-128"/>
              </a:rPr>
              <a:t>回大会から始まり、今年は</a:t>
            </a:r>
            <a:r>
              <a:rPr kumimoji="1" lang="en-US" altLang="ja-JP" sz="2000" dirty="0">
                <a:latin typeface="Yu Gothic Medium" panose="020B0500000000000000" pitchFamily="50" charset="-128"/>
                <a:ea typeface="Yu Gothic Medium" panose="020B0500000000000000" pitchFamily="50" charset="-128"/>
              </a:rPr>
              <a:t>3</a:t>
            </a:r>
            <a:r>
              <a:rPr kumimoji="1" lang="ja-JP" altLang="en-US" sz="2000" dirty="0">
                <a:latin typeface="Yu Gothic Medium" panose="020B0500000000000000" pitchFamily="50" charset="-128"/>
                <a:ea typeface="Yu Gothic Medium" panose="020B0500000000000000" pitchFamily="50" charset="-128"/>
              </a:rPr>
              <a:t>回目を開催予定！</a:t>
            </a:r>
            <a:endParaRPr kumimoji="1" lang="en-US" altLang="ja-JP" sz="2000" dirty="0">
              <a:latin typeface="Yu Gothic Medium" panose="020B0500000000000000" pitchFamily="50" charset="-128"/>
              <a:ea typeface="Yu Gothic Medium" panose="020B0500000000000000" pitchFamily="50" charset="-128"/>
            </a:endParaRPr>
          </a:p>
          <a:p>
            <a:endParaRPr kumimoji="1" lang="en-US" altLang="ja-JP" sz="2000" dirty="0">
              <a:latin typeface="Yu Gothic Medium" panose="020B0500000000000000" pitchFamily="50" charset="-128"/>
              <a:ea typeface="Yu Gothic Medium" panose="020B0500000000000000" pitchFamily="50" charset="-128"/>
            </a:endParaRPr>
          </a:p>
          <a:p>
            <a:r>
              <a:rPr kumimoji="1" lang="ja-JP" altLang="en-US" sz="2000" dirty="0">
                <a:latin typeface="Yu Gothic Medium" panose="020B0500000000000000" pitchFamily="50" charset="-128"/>
                <a:ea typeface="Yu Gothic Medium" panose="020B0500000000000000" pitchFamily="50" charset="-128"/>
              </a:rPr>
              <a:t>上位入賞者は全道大会、全国大会へ・・・！</a:t>
            </a:r>
          </a:p>
        </p:txBody>
      </p:sp>
      <p:sp>
        <p:nvSpPr>
          <p:cNvPr id="42" name="テキスト ボックス 41">
            <a:extLst>
              <a:ext uri="{FF2B5EF4-FFF2-40B4-BE49-F238E27FC236}">
                <a16:creationId xmlns:a16="http://schemas.microsoft.com/office/drawing/2014/main" id="{CC88B6AC-F5B7-4DAF-B77D-7867FD2CB236}"/>
              </a:ext>
            </a:extLst>
          </p:cNvPr>
          <p:cNvSpPr txBox="1"/>
          <p:nvPr/>
        </p:nvSpPr>
        <p:spPr>
          <a:xfrm>
            <a:off x="8811985" y="6185573"/>
            <a:ext cx="2204357" cy="523220"/>
          </a:xfrm>
          <a:prstGeom prst="rect">
            <a:avLst/>
          </a:prstGeom>
          <a:noFill/>
        </p:spPr>
        <p:txBody>
          <a:bodyPr wrap="square" rtlCol="0">
            <a:spAutoFit/>
          </a:bodyPr>
          <a:lstStyle/>
          <a:p>
            <a:pPr algn="ctr"/>
            <a:r>
              <a:rPr kumimoji="1" lang="ja-JP" altLang="en-US" sz="1400" b="1" dirty="0">
                <a:solidFill>
                  <a:schemeClr val="bg1"/>
                </a:solidFill>
                <a:latin typeface="Yu Gothic Medium" panose="020B0500000000000000" pitchFamily="50" charset="-128"/>
                <a:ea typeface="Yu Gothic Medium" panose="020B0500000000000000" pitchFamily="50" charset="-128"/>
              </a:rPr>
              <a:t>イメージ</a:t>
            </a:r>
            <a:endParaRPr kumimoji="1" lang="en-US" altLang="ja-JP" sz="1400" b="1" dirty="0">
              <a:solidFill>
                <a:schemeClr val="bg1"/>
              </a:solidFill>
              <a:latin typeface="Yu Gothic Medium" panose="020B0500000000000000" pitchFamily="50" charset="-128"/>
              <a:ea typeface="Yu Gothic Medium" panose="020B0500000000000000" pitchFamily="50" charset="-128"/>
            </a:endParaRPr>
          </a:p>
          <a:p>
            <a:pPr algn="ctr"/>
            <a:r>
              <a:rPr kumimoji="1" lang="ja-JP" altLang="en-US" sz="1400" b="1" dirty="0">
                <a:solidFill>
                  <a:schemeClr val="bg1"/>
                </a:solidFill>
                <a:latin typeface="Yu Gothic Medium" panose="020B0500000000000000" pitchFamily="50" charset="-128"/>
                <a:ea typeface="Yu Gothic Medium" panose="020B0500000000000000" pitchFamily="50" charset="-128"/>
              </a:rPr>
              <a:t>キャラクター</a:t>
            </a:r>
          </a:p>
        </p:txBody>
      </p:sp>
      <p:sp>
        <p:nvSpPr>
          <p:cNvPr id="2" name="Google Shape;630;p31">
            <a:extLst>
              <a:ext uri="{FF2B5EF4-FFF2-40B4-BE49-F238E27FC236}">
                <a16:creationId xmlns:a16="http://schemas.microsoft.com/office/drawing/2014/main" id="{74AAC026-BB26-2331-E43A-CE5ECD1E0BED}"/>
              </a:ext>
            </a:extLst>
          </p:cNvPr>
          <p:cNvSpPr txBox="1"/>
          <p:nvPr/>
        </p:nvSpPr>
        <p:spPr>
          <a:xfrm>
            <a:off x="523874" y="456889"/>
            <a:ext cx="4780149" cy="438525"/>
          </a:xfrm>
          <a:prstGeom prst="rect">
            <a:avLst/>
          </a:prstGeom>
          <a:noFill/>
          <a:ln>
            <a:noFill/>
          </a:ln>
        </p:spPr>
        <p:txBody>
          <a:bodyPr spcFirstLastPara="1" wrap="square" lIns="68569" tIns="34275" rIns="68569" bIns="34275" anchor="t" anchorCtr="0">
            <a:noAutofit/>
          </a:bodyPr>
          <a:lstStyle/>
          <a:p>
            <a:pPr marL="0" marR="0" lvl="0" indent="0" algn="l" rtl="0">
              <a:spcBef>
                <a:spcPts val="0"/>
              </a:spcBef>
              <a:spcAft>
                <a:spcPts val="0"/>
              </a:spcAft>
              <a:buNone/>
            </a:pPr>
            <a:r>
              <a:rPr lang="ja-JP" altLang="en-US" sz="2400" b="1" dirty="0">
                <a:latin typeface="+mn-ea"/>
                <a:ea typeface="+mn-ea"/>
                <a:cs typeface="Calibri"/>
                <a:sym typeface="Calibri"/>
              </a:rPr>
              <a:t>事例：</a:t>
            </a:r>
            <a:r>
              <a:rPr lang="ja-JP" altLang="en-US" sz="2400" b="1" dirty="0">
                <a:latin typeface="+mn-ea"/>
                <a:cs typeface="Calibri"/>
                <a:sym typeface="Calibri"/>
              </a:rPr>
              <a:t>イベント企画運営</a:t>
            </a:r>
            <a:endParaRPr sz="2400" b="1" dirty="0">
              <a:latin typeface="+mn-ea"/>
              <a:ea typeface="+mn-ea"/>
              <a:cs typeface="Calibri"/>
              <a:sym typeface="Calibri"/>
            </a:endParaRPr>
          </a:p>
        </p:txBody>
      </p:sp>
    </p:spTree>
    <p:extLst>
      <p:ext uri="{BB962C8B-B14F-4D97-AF65-F5344CB8AC3E}">
        <p14:creationId xmlns:p14="http://schemas.microsoft.com/office/powerpoint/2010/main" val="2768224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5E1F8A-F92D-BE13-EC9F-CEB82196AB76}"/>
              </a:ext>
            </a:extLst>
          </p:cNvPr>
          <p:cNvSpPr>
            <a:spLocks noGrp="1"/>
          </p:cNvSpPr>
          <p:nvPr>
            <p:ph type="title"/>
          </p:nvPr>
        </p:nvSpPr>
        <p:spPr>
          <a:xfrm>
            <a:off x="1991140" y="1710749"/>
            <a:ext cx="5165034" cy="2243806"/>
          </a:xfrm>
        </p:spPr>
        <p:txBody>
          <a:bodyPr vert="horz" lIns="91440" tIns="45720" rIns="91440" bIns="45720" rtlCol="0" anchor="b">
            <a:normAutofit/>
          </a:bodyPr>
          <a:lstStyle/>
          <a:p>
            <a:r>
              <a:rPr kumimoji="1" lang="en-US" altLang="ja-JP" sz="5200" dirty="0">
                <a:solidFill>
                  <a:schemeClr val="tx1"/>
                </a:solidFill>
              </a:rPr>
              <a:t>Web</a:t>
            </a:r>
            <a:r>
              <a:rPr kumimoji="1" lang="ja-JP" altLang="en-US" sz="5200" dirty="0">
                <a:solidFill>
                  <a:schemeClr val="tx1"/>
                </a:solidFill>
              </a:rPr>
              <a:t>（基礎編）</a:t>
            </a:r>
          </a:p>
        </p:txBody>
      </p:sp>
    </p:spTree>
    <p:extLst>
      <p:ext uri="{BB962C8B-B14F-4D97-AF65-F5344CB8AC3E}">
        <p14:creationId xmlns:p14="http://schemas.microsoft.com/office/powerpoint/2010/main" val="4209345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B0E3DA0-ABDD-FBC5-4E90-450AA491AC92}"/>
              </a:ext>
            </a:extLst>
          </p:cNvPr>
          <p:cNvSpPr txBox="1"/>
          <p:nvPr/>
        </p:nvSpPr>
        <p:spPr>
          <a:xfrm>
            <a:off x="1173760" y="2904963"/>
            <a:ext cx="2957945" cy="1048071"/>
          </a:xfrm>
          <a:prstGeom prst="rect">
            <a:avLst/>
          </a:prstGeom>
        </p:spPr>
        <p:txBody>
          <a:bodyPr vert="horz" lIns="91440" tIns="45720" rIns="91440" bIns="45720" rtlCol="0" anchor="b">
            <a:normAutofit/>
          </a:bodyPr>
          <a:lstStyle/>
          <a:p>
            <a:pPr>
              <a:spcBef>
                <a:spcPct val="0"/>
              </a:spcBef>
              <a:spcAft>
                <a:spcPts val="600"/>
              </a:spcAft>
            </a:pPr>
            <a:r>
              <a:rPr kumimoji="1" lang="ja-JP" altLang="en-US" sz="5200" dirty="0">
                <a:latin typeface="+mj-lt"/>
                <a:ea typeface="+mj-ea"/>
                <a:cs typeface="+mj-cs"/>
              </a:rPr>
              <a:t>自己紹介</a:t>
            </a:r>
          </a:p>
        </p:txBody>
      </p:sp>
      <p:sp>
        <p:nvSpPr>
          <p:cNvPr id="6" name="テキスト ボックス 5">
            <a:extLst>
              <a:ext uri="{FF2B5EF4-FFF2-40B4-BE49-F238E27FC236}">
                <a16:creationId xmlns:a16="http://schemas.microsoft.com/office/drawing/2014/main" id="{DC32BC13-6D52-EDB8-7A75-C1B5F17D2EA3}"/>
              </a:ext>
            </a:extLst>
          </p:cNvPr>
          <p:cNvSpPr txBox="1"/>
          <p:nvPr/>
        </p:nvSpPr>
        <p:spPr>
          <a:xfrm>
            <a:off x="5009472" y="1743923"/>
            <a:ext cx="7583648" cy="337015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ja-JP" altLang="en-US" sz="2400" dirty="0"/>
              <a:t>秋生 和真　</a:t>
            </a:r>
            <a:r>
              <a:rPr kumimoji="1" lang="en-US" altLang="ja-JP" sz="2400" dirty="0"/>
              <a:t>(</a:t>
            </a:r>
            <a:r>
              <a:rPr kumimoji="1" lang="ja-JP" altLang="en-US" sz="2400" dirty="0"/>
              <a:t>あきう かずま</a:t>
            </a:r>
            <a:r>
              <a:rPr kumimoji="1" lang="en-US" altLang="ja-JP" sz="2400" dirty="0"/>
              <a:t>)</a:t>
            </a:r>
          </a:p>
          <a:p>
            <a:pPr marL="285750" indent="-285750">
              <a:lnSpc>
                <a:spcPct val="150000"/>
              </a:lnSpc>
              <a:buFont typeface="Arial" panose="020B0604020202020204" pitchFamily="34" charset="0"/>
              <a:buChar char="•"/>
            </a:pPr>
            <a:r>
              <a:rPr lang="ja-JP" altLang="en-US" sz="2400" dirty="0"/>
              <a:t>入社</a:t>
            </a:r>
            <a:r>
              <a:rPr lang="en-US" altLang="ja-JP" sz="2400" dirty="0"/>
              <a:t>5</a:t>
            </a:r>
            <a:r>
              <a:rPr lang="ja-JP" altLang="en-US" sz="2400" dirty="0"/>
              <a:t>年目の</a:t>
            </a:r>
            <a:r>
              <a:rPr lang="en-US" altLang="ja-JP" sz="2400" dirty="0"/>
              <a:t>22</a:t>
            </a:r>
            <a:r>
              <a:rPr lang="ja-JP" altLang="en-US" sz="2400" dirty="0"/>
              <a:t>歳</a:t>
            </a:r>
            <a:endParaRPr lang="en-US" altLang="ja-JP" sz="2400" dirty="0"/>
          </a:p>
          <a:p>
            <a:pPr marL="285750" indent="-285750">
              <a:lnSpc>
                <a:spcPct val="150000"/>
              </a:lnSpc>
              <a:buFont typeface="Arial" panose="020B0604020202020204" pitchFamily="34" charset="0"/>
              <a:buChar char="•"/>
            </a:pPr>
            <a:r>
              <a:rPr kumimoji="1" lang="ja-JP" altLang="en-US" sz="2400" dirty="0"/>
              <a:t>旭川工業高等学校・情報技術科卒業</a:t>
            </a:r>
            <a:endParaRPr kumimoji="1" lang="en-US" altLang="ja-JP" sz="2400" dirty="0"/>
          </a:p>
          <a:p>
            <a:pPr marL="285750" indent="-285750">
              <a:lnSpc>
                <a:spcPct val="150000"/>
              </a:lnSpc>
              <a:buFont typeface="Arial" panose="020B0604020202020204" pitchFamily="34" charset="0"/>
              <a:buChar char="•"/>
            </a:pPr>
            <a:r>
              <a:rPr lang="ja-JP" altLang="en-US" sz="2400" dirty="0"/>
              <a:t>部活は放送部を</a:t>
            </a:r>
            <a:r>
              <a:rPr lang="en-US" altLang="ja-JP" sz="2400" dirty="0"/>
              <a:t>1</a:t>
            </a:r>
            <a:r>
              <a:rPr lang="ja-JP" altLang="en-US" sz="2400" dirty="0"/>
              <a:t>年で辞めてロボット競技部へ</a:t>
            </a:r>
            <a:endParaRPr lang="en-US" altLang="ja-JP" sz="2400" dirty="0"/>
          </a:p>
          <a:p>
            <a:pPr marL="285750" indent="-285750">
              <a:lnSpc>
                <a:spcPct val="150000"/>
              </a:lnSpc>
              <a:buFont typeface="Arial" panose="020B0604020202020204" pitchFamily="34" charset="0"/>
              <a:buChar char="•"/>
            </a:pPr>
            <a:r>
              <a:rPr lang="ja-JP" altLang="en-US" sz="2400" dirty="0"/>
              <a:t>趣味は料理・ゲーム・筋トレ・麻雀</a:t>
            </a:r>
            <a:r>
              <a:rPr lang="en-US" altLang="ja-JP" sz="2400" dirty="0" err="1"/>
              <a:t>etc</a:t>
            </a:r>
            <a:r>
              <a:rPr lang="en-US" altLang="ja-JP" sz="2400" dirty="0"/>
              <a:t>…</a:t>
            </a:r>
          </a:p>
          <a:p>
            <a:pPr marL="285750" indent="-285750">
              <a:lnSpc>
                <a:spcPct val="150000"/>
              </a:lnSpc>
              <a:buFont typeface="Arial" panose="020B0604020202020204" pitchFamily="34" charset="0"/>
              <a:buChar char="•"/>
            </a:pPr>
            <a:r>
              <a:rPr lang="en-US" altLang="ja-JP" sz="2400" dirty="0"/>
              <a:t>PHP</a:t>
            </a:r>
            <a:r>
              <a:rPr lang="ja-JP" altLang="en-US" sz="2400" dirty="0"/>
              <a:t>などを使って</a:t>
            </a:r>
            <a:r>
              <a:rPr lang="en-US" altLang="ja-JP" sz="2400" dirty="0"/>
              <a:t>Web</a:t>
            </a:r>
            <a:r>
              <a:rPr lang="ja-JP" altLang="en-US" sz="2400" dirty="0"/>
              <a:t>システム開発を行ってます</a:t>
            </a:r>
            <a:endParaRPr lang="en-US" altLang="ja-JP" sz="2400" dirty="0"/>
          </a:p>
        </p:txBody>
      </p:sp>
    </p:spTree>
    <p:extLst>
      <p:ext uri="{BB962C8B-B14F-4D97-AF65-F5344CB8AC3E}">
        <p14:creationId xmlns:p14="http://schemas.microsoft.com/office/powerpoint/2010/main" val="3740828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249"/>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249"/>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249"/>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249"/>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249"/>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249"/>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86F58A-AE48-7EEC-F5D1-88C93C0A8534}"/>
              </a:ext>
            </a:extLst>
          </p:cNvPr>
          <p:cNvSpPr>
            <a:spLocks noGrp="1"/>
          </p:cNvSpPr>
          <p:nvPr>
            <p:ph type="title"/>
          </p:nvPr>
        </p:nvSpPr>
        <p:spPr>
          <a:xfrm>
            <a:off x="838200" y="609599"/>
            <a:ext cx="4191000" cy="2682875"/>
          </a:xfrm>
        </p:spPr>
        <p:txBody>
          <a:bodyPr>
            <a:normAutofit/>
          </a:bodyPr>
          <a:lstStyle/>
          <a:p>
            <a:r>
              <a:rPr kumimoji="1" lang="en-US" altLang="ja-JP" sz="4000"/>
              <a:t>Web</a:t>
            </a:r>
            <a:r>
              <a:rPr kumimoji="1" lang="ja-JP" altLang="en-US" sz="4000"/>
              <a:t>って？</a:t>
            </a:r>
          </a:p>
        </p:txBody>
      </p:sp>
      <p:sp>
        <p:nvSpPr>
          <p:cNvPr id="3" name="コンテンツ プレースホルダー 2">
            <a:extLst>
              <a:ext uri="{FF2B5EF4-FFF2-40B4-BE49-F238E27FC236}">
                <a16:creationId xmlns:a16="http://schemas.microsoft.com/office/drawing/2014/main" id="{E5663EAE-6E95-E6E7-6C98-A8AA8D58E4A6}"/>
              </a:ext>
            </a:extLst>
          </p:cNvPr>
          <p:cNvSpPr>
            <a:spLocks noGrp="1"/>
          </p:cNvSpPr>
          <p:nvPr>
            <p:ph idx="1"/>
          </p:nvPr>
        </p:nvSpPr>
        <p:spPr>
          <a:xfrm>
            <a:off x="838200" y="3429000"/>
            <a:ext cx="4190730" cy="2667000"/>
          </a:xfrm>
        </p:spPr>
        <p:txBody>
          <a:bodyPr>
            <a:normAutofit/>
          </a:bodyPr>
          <a:lstStyle/>
          <a:p>
            <a:r>
              <a:rPr kumimoji="1" lang="ja-JP" altLang="en-US" dirty="0"/>
              <a:t>インターネットと</a:t>
            </a:r>
            <a:r>
              <a:rPr kumimoji="1" lang="en-US" altLang="ja-JP" dirty="0"/>
              <a:t>Web</a:t>
            </a:r>
            <a:r>
              <a:rPr kumimoji="1" lang="ja-JP" altLang="en-US" dirty="0"/>
              <a:t>は別物</a:t>
            </a:r>
            <a:r>
              <a:rPr kumimoji="1" lang="ja-JP" altLang="en-US" sz="1800" dirty="0"/>
              <a:t>。</a:t>
            </a:r>
            <a:endParaRPr kumimoji="1" lang="en-US" altLang="ja-JP" sz="1800" dirty="0"/>
          </a:p>
          <a:p>
            <a:endParaRPr kumimoji="1" lang="en-US" altLang="ja-JP" sz="1800" dirty="0"/>
          </a:p>
          <a:p>
            <a:pPr marL="0" indent="0">
              <a:buNone/>
            </a:pPr>
            <a:endParaRPr kumimoji="1" lang="en-US" altLang="ja-JP" sz="1800" dirty="0"/>
          </a:p>
        </p:txBody>
      </p:sp>
      <p:pic>
        <p:nvPicPr>
          <p:cNvPr id="5" name="図 4" descr="グラフィカル ユーザー インターフェイス, テキスト, Web サイト&#10;&#10;自動的に生成された説明">
            <a:extLst>
              <a:ext uri="{FF2B5EF4-FFF2-40B4-BE49-F238E27FC236}">
                <a16:creationId xmlns:a16="http://schemas.microsoft.com/office/drawing/2014/main" id="{E239695C-64E9-3B53-86BA-9BF400F249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2598" y="1951036"/>
            <a:ext cx="5881672" cy="3602524"/>
          </a:xfrm>
          <a:prstGeom prst="rect">
            <a:avLst/>
          </a:prstGeom>
        </p:spPr>
      </p:pic>
    </p:spTree>
    <p:extLst>
      <p:ext uri="{BB962C8B-B14F-4D97-AF65-F5344CB8AC3E}">
        <p14:creationId xmlns:p14="http://schemas.microsoft.com/office/powerpoint/2010/main" val="2905579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3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86F58A-AE48-7EEC-F5D1-88C93C0A8534}"/>
              </a:ext>
            </a:extLst>
          </p:cNvPr>
          <p:cNvSpPr>
            <a:spLocks noGrp="1"/>
          </p:cNvSpPr>
          <p:nvPr>
            <p:ph type="title"/>
          </p:nvPr>
        </p:nvSpPr>
        <p:spPr>
          <a:xfrm>
            <a:off x="843736" y="1101700"/>
            <a:ext cx="4191000" cy="2682875"/>
          </a:xfrm>
        </p:spPr>
        <p:txBody>
          <a:bodyPr>
            <a:normAutofit/>
          </a:bodyPr>
          <a:lstStyle/>
          <a:p>
            <a:r>
              <a:rPr kumimoji="1" lang="ja-JP" altLang="en-US" sz="3200" b="1" dirty="0"/>
              <a:t>ハイパーテキスト</a:t>
            </a:r>
            <a:br>
              <a:rPr kumimoji="1" lang="en-US" altLang="ja-JP" sz="2400" b="1" dirty="0"/>
            </a:br>
            <a:br>
              <a:rPr kumimoji="1" lang="en-US" altLang="ja-JP" sz="2400" b="1" dirty="0"/>
            </a:br>
            <a:r>
              <a:rPr kumimoji="1" lang="ja-JP" altLang="en-US" sz="2000" dirty="0"/>
              <a:t>という機能の全体像</a:t>
            </a:r>
            <a:endParaRPr kumimoji="1" lang="ja-JP" altLang="en-US" sz="2000" b="1" dirty="0"/>
          </a:p>
        </p:txBody>
      </p:sp>
      <p:sp>
        <p:nvSpPr>
          <p:cNvPr id="3" name="コンテンツ プレースホルダー 2">
            <a:extLst>
              <a:ext uri="{FF2B5EF4-FFF2-40B4-BE49-F238E27FC236}">
                <a16:creationId xmlns:a16="http://schemas.microsoft.com/office/drawing/2014/main" id="{E5663EAE-6E95-E6E7-6C98-A8AA8D58E4A6}"/>
              </a:ext>
            </a:extLst>
          </p:cNvPr>
          <p:cNvSpPr>
            <a:spLocks noGrp="1"/>
          </p:cNvSpPr>
          <p:nvPr>
            <p:ph idx="1"/>
          </p:nvPr>
        </p:nvSpPr>
        <p:spPr>
          <a:xfrm>
            <a:off x="844006" y="3738975"/>
            <a:ext cx="4190730" cy="2667000"/>
          </a:xfrm>
        </p:spPr>
        <p:txBody>
          <a:bodyPr>
            <a:normAutofit/>
          </a:bodyPr>
          <a:lstStyle/>
          <a:p>
            <a:pPr marL="0" indent="0">
              <a:buNone/>
            </a:pPr>
            <a:endParaRPr kumimoji="1" lang="en-US" altLang="ja-JP" sz="1800" dirty="0"/>
          </a:p>
          <a:p>
            <a:pPr marL="0" indent="0">
              <a:buNone/>
            </a:pPr>
            <a:r>
              <a:rPr kumimoji="1" lang="en-US" altLang="ja-JP" sz="1800" dirty="0"/>
              <a:t>※Web</a:t>
            </a:r>
            <a:r>
              <a:rPr kumimoji="1" lang="ja-JP" altLang="en-US" sz="1800" dirty="0"/>
              <a:t>の正式名称を</a:t>
            </a:r>
            <a:endParaRPr kumimoji="1" lang="en-US" altLang="ja-JP" sz="1800" dirty="0"/>
          </a:p>
          <a:p>
            <a:pPr marL="0" indent="0">
              <a:buNone/>
            </a:pPr>
            <a:r>
              <a:rPr kumimoji="1" lang="en-US" altLang="ja-JP" sz="1800" dirty="0"/>
              <a:t>	</a:t>
            </a:r>
            <a:r>
              <a:rPr kumimoji="1" lang="en-US" altLang="ja-JP" sz="1800" b="1" dirty="0"/>
              <a:t>World wide Web</a:t>
            </a:r>
          </a:p>
          <a:p>
            <a:pPr marL="0" indent="0">
              <a:buNone/>
            </a:pPr>
            <a:endParaRPr kumimoji="1" lang="en-US" altLang="ja-JP" sz="1800" dirty="0"/>
          </a:p>
        </p:txBody>
      </p:sp>
      <p:pic>
        <p:nvPicPr>
          <p:cNvPr id="6" name="図 5" descr="ダイアグラム&#10;&#10;自動的に生成された説明">
            <a:extLst>
              <a:ext uri="{FF2B5EF4-FFF2-40B4-BE49-F238E27FC236}">
                <a16:creationId xmlns:a16="http://schemas.microsoft.com/office/drawing/2014/main" id="{C802BD67-6B9E-86AE-62AA-BCAEC64678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3350" y="1782261"/>
            <a:ext cx="6348932" cy="3394025"/>
          </a:xfrm>
          <a:prstGeom prst="rect">
            <a:avLst/>
          </a:prstGeom>
        </p:spPr>
      </p:pic>
      <p:sp>
        <p:nvSpPr>
          <p:cNvPr id="7" name="テキスト ボックス 6">
            <a:extLst>
              <a:ext uri="{FF2B5EF4-FFF2-40B4-BE49-F238E27FC236}">
                <a16:creationId xmlns:a16="http://schemas.microsoft.com/office/drawing/2014/main" id="{18D56068-A571-A4D2-566C-A6849B644FBD}"/>
              </a:ext>
            </a:extLst>
          </p:cNvPr>
          <p:cNvSpPr txBox="1"/>
          <p:nvPr/>
        </p:nvSpPr>
        <p:spPr>
          <a:xfrm>
            <a:off x="3190502" y="5840649"/>
            <a:ext cx="5807947" cy="646331"/>
          </a:xfrm>
          <a:prstGeom prst="rect">
            <a:avLst/>
          </a:prstGeom>
          <a:noFill/>
        </p:spPr>
        <p:txBody>
          <a:bodyPr wrap="square" rtlCol="0">
            <a:spAutoFit/>
          </a:bodyPr>
          <a:lstStyle/>
          <a:p>
            <a:r>
              <a:rPr kumimoji="1" lang="ja-JP" altLang="en-US" dirty="0"/>
              <a:t>ちなみに</a:t>
            </a:r>
            <a:r>
              <a:rPr kumimoji="1" lang="en-US" altLang="ja-JP" dirty="0"/>
              <a:t>…</a:t>
            </a:r>
            <a:endParaRPr lang="en-US" altLang="ja-JP" dirty="0"/>
          </a:p>
          <a:p>
            <a:r>
              <a:rPr kumimoji="1" lang="en-US" altLang="ja-JP" dirty="0"/>
              <a:t>https://www.</a:t>
            </a:r>
            <a:r>
              <a:rPr kumimoji="1" lang="ja-JP" altLang="en-US" dirty="0"/>
              <a:t>の「</a:t>
            </a:r>
            <a:r>
              <a:rPr kumimoji="1" lang="en-US" altLang="ja-JP" dirty="0"/>
              <a:t>www</a:t>
            </a:r>
            <a:r>
              <a:rPr kumimoji="1" lang="ja-JP" altLang="en-US" dirty="0"/>
              <a:t>」は</a:t>
            </a:r>
            <a:r>
              <a:rPr kumimoji="1" lang="en-US" altLang="ja-JP" dirty="0"/>
              <a:t>world wide web</a:t>
            </a:r>
            <a:r>
              <a:rPr kumimoji="1" lang="ja-JP" altLang="en-US" dirty="0"/>
              <a:t>の略称。</a:t>
            </a:r>
          </a:p>
        </p:txBody>
      </p:sp>
    </p:spTree>
    <p:extLst>
      <p:ext uri="{BB962C8B-B14F-4D97-AF65-F5344CB8AC3E}">
        <p14:creationId xmlns:p14="http://schemas.microsoft.com/office/powerpoint/2010/main" val="1522484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499"/>
                                          </p:stCondLst>
                                        </p:cTn>
                                        <p:tgtEl>
                                          <p:spTgt spid="7">
                                            <p:txEl>
                                              <p:pRg st="0" end="0"/>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499"/>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748827-2365-CE32-0A89-5A374F76F035}"/>
              </a:ext>
            </a:extLst>
          </p:cNvPr>
          <p:cNvSpPr>
            <a:spLocks noGrp="1"/>
          </p:cNvSpPr>
          <p:nvPr>
            <p:ph type="title"/>
          </p:nvPr>
        </p:nvSpPr>
        <p:spPr>
          <a:xfrm>
            <a:off x="458694" y="15782"/>
            <a:ext cx="8534400" cy="1507067"/>
          </a:xfrm>
        </p:spPr>
        <p:txBody>
          <a:bodyPr/>
          <a:lstStyle/>
          <a:p>
            <a:r>
              <a:rPr kumimoji="1" lang="en-US" altLang="ja-JP" dirty="0"/>
              <a:t>Web</a:t>
            </a:r>
            <a:r>
              <a:rPr kumimoji="1" lang="ja-JP" altLang="en-US" dirty="0"/>
              <a:t>サイトと</a:t>
            </a:r>
            <a:r>
              <a:rPr kumimoji="1" lang="en-US" altLang="ja-JP" dirty="0"/>
              <a:t>Web</a:t>
            </a:r>
            <a:r>
              <a:rPr kumimoji="1" lang="ja-JP" altLang="en-US" dirty="0"/>
              <a:t>ページ</a:t>
            </a:r>
          </a:p>
        </p:txBody>
      </p:sp>
      <p:sp>
        <p:nvSpPr>
          <p:cNvPr id="3" name="コンテンツ プレースホルダー 2">
            <a:extLst>
              <a:ext uri="{FF2B5EF4-FFF2-40B4-BE49-F238E27FC236}">
                <a16:creationId xmlns:a16="http://schemas.microsoft.com/office/drawing/2014/main" id="{77398754-479D-58D6-DD8F-485ED8DDC169}"/>
              </a:ext>
            </a:extLst>
          </p:cNvPr>
          <p:cNvSpPr>
            <a:spLocks noGrp="1"/>
          </p:cNvSpPr>
          <p:nvPr>
            <p:ph idx="1"/>
          </p:nvPr>
        </p:nvSpPr>
        <p:spPr>
          <a:xfrm>
            <a:off x="458694" y="0"/>
            <a:ext cx="11274612" cy="4195763"/>
          </a:xfrm>
        </p:spPr>
        <p:txBody>
          <a:bodyPr/>
          <a:lstStyle/>
          <a:p>
            <a:pPr marL="0" indent="0">
              <a:buNone/>
            </a:pPr>
            <a:endParaRPr kumimoji="1" lang="ja-JP" altLang="en-US" dirty="0"/>
          </a:p>
        </p:txBody>
      </p:sp>
      <p:pic>
        <p:nvPicPr>
          <p:cNvPr id="5" name="図 4" descr="グラフィカル ユーザー インターフェイス&#10;&#10;自動的に生成された説明">
            <a:extLst>
              <a:ext uri="{FF2B5EF4-FFF2-40B4-BE49-F238E27FC236}">
                <a16:creationId xmlns:a16="http://schemas.microsoft.com/office/drawing/2014/main" id="{160E42C7-3440-8EA2-9843-80701EABF0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694" y="1538631"/>
            <a:ext cx="6630325" cy="5048955"/>
          </a:xfrm>
          <a:prstGeom prst="rect">
            <a:avLst/>
          </a:prstGeom>
        </p:spPr>
      </p:pic>
    </p:spTree>
    <p:extLst>
      <p:ext uri="{BB962C8B-B14F-4D97-AF65-F5344CB8AC3E}">
        <p14:creationId xmlns:p14="http://schemas.microsoft.com/office/powerpoint/2010/main" val="3524176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3DF321-81C1-8844-F7A1-5E49D818E7C6}"/>
              </a:ext>
            </a:extLst>
          </p:cNvPr>
          <p:cNvSpPr>
            <a:spLocks noGrp="1"/>
          </p:cNvSpPr>
          <p:nvPr>
            <p:ph type="title"/>
          </p:nvPr>
        </p:nvSpPr>
        <p:spPr>
          <a:xfrm>
            <a:off x="-1013959" y="594117"/>
            <a:ext cx="8534400" cy="1507067"/>
          </a:xfrm>
        </p:spPr>
        <p:txBody>
          <a:bodyPr/>
          <a:lstStyle/>
          <a:p>
            <a:pPr algn="ctr"/>
            <a:r>
              <a:rPr kumimoji="1" lang="en-US" altLang="ja-JP" dirty="0"/>
              <a:t>Web</a:t>
            </a:r>
            <a:r>
              <a:rPr kumimoji="1" lang="ja-JP" altLang="en-US" dirty="0"/>
              <a:t>の世界と</a:t>
            </a:r>
            <a:r>
              <a:rPr kumimoji="1" lang="en-US" altLang="ja-JP" dirty="0"/>
              <a:t>Web</a:t>
            </a:r>
            <a:r>
              <a:rPr kumimoji="1" lang="ja-JP" altLang="en-US" dirty="0"/>
              <a:t>用語</a:t>
            </a:r>
          </a:p>
        </p:txBody>
      </p:sp>
      <p:sp>
        <p:nvSpPr>
          <p:cNvPr id="3" name="コンテンツ プレースホルダー 2">
            <a:extLst>
              <a:ext uri="{FF2B5EF4-FFF2-40B4-BE49-F238E27FC236}">
                <a16:creationId xmlns:a16="http://schemas.microsoft.com/office/drawing/2014/main" id="{6BCB96BB-21E0-01DD-C856-F1D80960D564}"/>
              </a:ext>
            </a:extLst>
          </p:cNvPr>
          <p:cNvSpPr>
            <a:spLocks noGrp="1"/>
          </p:cNvSpPr>
          <p:nvPr>
            <p:ph idx="1"/>
          </p:nvPr>
        </p:nvSpPr>
        <p:spPr>
          <a:xfrm>
            <a:off x="806133" y="2340429"/>
            <a:ext cx="8534400" cy="3615267"/>
          </a:xfrm>
        </p:spPr>
        <p:txBody>
          <a:bodyPr>
            <a:normAutofit/>
          </a:bodyPr>
          <a:lstStyle/>
          <a:p>
            <a:pPr marL="0" indent="0">
              <a:buNone/>
            </a:pPr>
            <a:r>
              <a:rPr kumimoji="1" lang="ja-JP" altLang="en-US" dirty="0"/>
              <a:t>・ドメイン</a:t>
            </a:r>
            <a:endParaRPr kumimoji="1" lang="en-US" altLang="ja-JP" dirty="0"/>
          </a:p>
          <a:p>
            <a:pPr marL="0" indent="0">
              <a:buNone/>
            </a:pPr>
            <a:endParaRPr kumimoji="1" lang="en-US" altLang="ja-JP" dirty="0"/>
          </a:p>
          <a:p>
            <a:pPr marL="0" indent="0">
              <a:buNone/>
            </a:pPr>
            <a:r>
              <a:rPr kumimoji="1" lang="ja-JP" altLang="en-US" dirty="0"/>
              <a:t>・</a:t>
            </a:r>
            <a:r>
              <a:rPr kumimoji="1" lang="en-US" altLang="ja-JP" dirty="0"/>
              <a:t>Web</a:t>
            </a:r>
            <a:r>
              <a:rPr kumimoji="1" lang="ja-JP" altLang="en-US" dirty="0"/>
              <a:t>サーバ</a:t>
            </a:r>
            <a:endParaRPr kumimoji="1" lang="en-US" altLang="ja-JP" dirty="0"/>
          </a:p>
          <a:p>
            <a:pPr marL="0" indent="0">
              <a:buNone/>
            </a:pPr>
            <a:endParaRPr kumimoji="1" lang="en-US" altLang="ja-JP" dirty="0"/>
          </a:p>
          <a:p>
            <a:pPr marL="0" indent="0">
              <a:buNone/>
            </a:pPr>
            <a:r>
              <a:rPr kumimoji="1" lang="ja-JP" altLang="en-US" dirty="0"/>
              <a:t>・</a:t>
            </a:r>
            <a:r>
              <a:rPr kumimoji="1" lang="en-US" altLang="ja-JP" dirty="0"/>
              <a:t>IP</a:t>
            </a:r>
            <a:r>
              <a:rPr kumimoji="1" lang="ja-JP" altLang="en-US" dirty="0"/>
              <a:t>アドレス</a:t>
            </a:r>
            <a:endParaRPr kumimoji="1" lang="en-US" altLang="ja-JP" dirty="0"/>
          </a:p>
          <a:p>
            <a:pPr marL="0" indent="0">
              <a:buNone/>
            </a:pPr>
            <a:endParaRPr kumimoji="1" lang="en-US" altLang="ja-JP" dirty="0"/>
          </a:p>
          <a:p>
            <a:pPr marL="0" indent="0">
              <a:buNone/>
            </a:pPr>
            <a:r>
              <a:rPr kumimoji="1" lang="ja-JP" altLang="en-US" dirty="0"/>
              <a:t>・</a:t>
            </a:r>
            <a:r>
              <a:rPr kumimoji="1" lang="en-US" altLang="ja-JP" dirty="0"/>
              <a:t>Domain Name System</a:t>
            </a:r>
            <a:r>
              <a:rPr kumimoji="1" lang="ja-JP" altLang="en-US" dirty="0"/>
              <a:t>（</a:t>
            </a:r>
            <a:r>
              <a:rPr kumimoji="1" lang="en-US" altLang="ja-JP" dirty="0"/>
              <a:t>DNS</a:t>
            </a:r>
            <a:r>
              <a:rPr kumimoji="1" lang="ja-JP" altLang="en-US" dirty="0"/>
              <a:t>）</a:t>
            </a:r>
            <a:endParaRPr kumimoji="1" lang="en-US" altLang="ja-JP" dirty="0"/>
          </a:p>
        </p:txBody>
      </p:sp>
    </p:spTree>
    <p:extLst>
      <p:ext uri="{BB962C8B-B14F-4D97-AF65-F5344CB8AC3E}">
        <p14:creationId xmlns:p14="http://schemas.microsoft.com/office/powerpoint/2010/main" val="1089761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FAAD1D-EF02-9FD8-3C03-EDAEBD0B01CF}"/>
              </a:ext>
            </a:extLst>
          </p:cNvPr>
          <p:cNvSpPr>
            <a:spLocks noGrp="1"/>
          </p:cNvSpPr>
          <p:nvPr>
            <p:ph type="title"/>
          </p:nvPr>
        </p:nvSpPr>
        <p:spPr>
          <a:xfrm>
            <a:off x="684212" y="272384"/>
            <a:ext cx="8534400" cy="1507067"/>
          </a:xfrm>
        </p:spPr>
        <p:txBody>
          <a:bodyPr/>
          <a:lstStyle/>
          <a:p>
            <a:r>
              <a:rPr kumimoji="1" lang="ja-JP" altLang="en-US" dirty="0"/>
              <a:t>ドメイン</a:t>
            </a:r>
          </a:p>
        </p:txBody>
      </p:sp>
      <p:sp>
        <p:nvSpPr>
          <p:cNvPr id="3" name="コンテンツ プレースホルダー 2">
            <a:extLst>
              <a:ext uri="{FF2B5EF4-FFF2-40B4-BE49-F238E27FC236}">
                <a16:creationId xmlns:a16="http://schemas.microsoft.com/office/drawing/2014/main" id="{2EDA4F36-F982-715E-DFF0-B47B5C0E0CB1}"/>
              </a:ext>
            </a:extLst>
          </p:cNvPr>
          <p:cNvSpPr>
            <a:spLocks noGrp="1"/>
          </p:cNvSpPr>
          <p:nvPr>
            <p:ph idx="1"/>
          </p:nvPr>
        </p:nvSpPr>
        <p:spPr/>
        <p:txBody>
          <a:bodyPr/>
          <a:lstStyle/>
          <a:p>
            <a:r>
              <a:rPr kumimoji="1" lang="en-US" altLang="ja-JP" dirty="0"/>
              <a:t>Web</a:t>
            </a:r>
            <a:r>
              <a:rPr kumimoji="1" lang="ja-JP" altLang="en-US" dirty="0"/>
              <a:t>サイトの識別子。他のドメインと必ず被らず、</a:t>
            </a:r>
            <a:r>
              <a:rPr kumimoji="1" lang="en-US" altLang="ja-JP" dirty="0"/>
              <a:t>1</a:t>
            </a:r>
            <a:r>
              <a:rPr kumimoji="1" lang="ja-JP" altLang="en-US" dirty="0"/>
              <a:t>つのサイトに</a:t>
            </a:r>
            <a:r>
              <a:rPr kumimoji="1" lang="en-US" altLang="ja-JP" dirty="0"/>
              <a:t>1</a:t>
            </a:r>
            <a:r>
              <a:rPr kumimoji="1" lang="ja-JP" altLang="en-US" dirty="0"/>
              <a:t>つのドメインが必ず存在している。</a:t>
            </a:r>
          </a:p>
        </p:txBody>
      </p:sp>
      <p:pic>
        <p:nvPicPr>
          <p:cNvPr id="5" name="図 4" descr="テキスト が含まれている画像&#10;&#10;自動的に生成された説明">
            <a:extLst>
              <a:ext uri="{FF2B5EF4-FFF2-40B4-BE49-F238E27FC236}">
                <a16:creationId xmlns:a16="http://schemas.microsoft.com/office/drawing/2014/main" id="{1E8DB755-BB8E-BB16-5096-A4A5D4332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1084" y="3373967"/>
            <a:ext cx="6630325" cy="3029373"/>
          </a:xfrm>
          <a:prstGeom prst="rect">
            <a:avLst/>
          </a:prstGeom>
        </p:spPr>
      </p:pic>
    </p:spTree>
    <p:extLst>
      <p:ext uri="{BB962C8B-B14F-4D97-AF65-F5344CB8AC3E}">
        <p14:creationId xmlns:p14="http://schemas.microsoft.com/office/powerpoint/2010/main" val="143341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D1B1C8-E147-09B3-BB62-72179397302C}"/>
              </a:ext>
            </a:extLst>
          </p:cNvPr>
          <p:cNvSpPr>
            <a:spLocks noGrp="1"/>
          </p:cNvSpPr>
          <p:nvPr>
            <p:ph type="title"/>
          </p:nvPr>
        </p:nvSpPr>
        <p:spPr>
          <a:xfrm>
            <a:off x="597127" y="422286"/>
            <a:ext cx="8534400" cy="1507067"/>
          </a:xfrm>
        </p:spPr>
        <p:txBody>
          <a:bodyPr/>
          <a:lstStyle/>
          <a:p>
            <a:r>
              <a:rPr kumimoji="1" lang="en-US" altLang="ja-JP" dirty="0"/>
              <a:t>Web</a:t>
            </a:r>
            <a:r>
              <a:rPr kumimoji="1" lang="ja-JP" altLang="en-US" dirty="0"/>
              <a:t>サーバ</a:t>
            </a:r>
          </a:p>
        </p:txBody>
      </p:sp>
      <p:sp>
        <p:nvSpPr>
          <p:cNvPr id="3" name="コンテンツ プレースホルダー 2">
            <a:extLst>
              <a:ext uri="{FF2B5EF4-FFF2-40B4-BE49-F238E27FC236}">
                <a16:creationId xmlns:a16="http://schemas.microsoft.com/office/drawing/2014/main" id="{52861131-A279-B92F-A70F-A3F3F0F0C5C0}"/>
              </a:ext>
            </a:extLst>
          </p:cNvPr>
          <p:cNvSpPr>
            <a:spLocks noGrp="1"/>
          </p:cNvSpPr>
          <p:nvPr>
            <p:ph idx="1"/>
          </p:nvPr>
        </p:nvSpPr>
        <p:spPr>
          <a:xfrm>
            <a:off x="458694" y="22176"/>
            <a:ext cx="11274612" cy="4195763"/>
          </a:xfrm>
        </p:spPr>
        <p:txBody>
          <a:bodyPr/>
          <a:lstStyle/>
          <a:p>
            <a:r>
              <a:rPr kumimoji="1" lang="en-US" altLang="ja-JP" dirty="0"/>
              <a:t>Web</a:t>
            </a:r>
            <a:r>
              <a:rPr kumimoji="1" lang="ja-JP" altLang="en-US" dirty="0"/>
              <a:t>サイトのファイルデータを所有する機械。</a:t>
            </a:r>
          </a:p>
        </p:txBody>
      </p:sp>
      <p:pic>
        <p:nvPicPr>
          <p:cNvPr id="5" name="図 4" descr="ダイアグラム&#10;&#10;自動的に生成された説明">
            <a:extLst>
              <a:ext uri="{FF2B5EF4-FFF2-40B4-BE49-F238E27FC236}">
                <a16:creationId xmlns:a16="http://schemas.microsoft.com/office/drawing/2014/main" id="{1EB8B34E-B009-3452-56ED-56CA78EC44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8903" y="2713944"/>
            <a:ext cx="5694687" cy="3880884"/>
          </a:xfrm>
          <a:prstGeom prst="rect">
            <a:avLst/>
          </a:prstGeom>
        </p:spPr>
      </p:pic>
    </p:spTree>
    <p:extLst>
      <p:ext uri="{BB962C8B-B14F-4D97-AF65-F5344CB8AC3E}">
        <p14:creationId xmlns:p14="http://schemas.microsoft.com/office/powerpoint/2010/main" val="4195992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485907-7080-8467-65C0-BD6273F10962}"/>
              </a:ext>
            </a:extLst>
          </p:cNvPr>
          <p:cNvSpPr>
            <a:spLocks noGrp="1"/>
          </p:cNvSpPr>
          <p:nvPr>
            <p:ph type="title"/>
          </p:nvPr>
        </p:nvSpPr>
        <p:spPr>
          <a:xfrm>
            <a:off x="677334" y="961378"/>
            <a:ext cx="10895106" cy="1325563"/>
          </a:xfrm>
        </p:spPr>
        <p:txBody>
          <a:bodyPr/>
          <a:lstStyle/>
          <a:p>
            <a:r>
              <a:rPr kumimoji="1" lang="ja-JP" altLang="en-US" dirty="0"/>
              <a:t>概要</a:t>
            </a:r>
          </a:p>
        </p:txBody>
      </p:sp>
      <p:sp>
        <p:nvSpPr>
          <p:cNvPr id="3" name="コンテンツ プレースホルダー 2">
            <a:extLst>
              <a:ext uri="{FF2B5EF4-FFF2-40B4-BE49-F238E27FC236}">
                <a16:creationId xmlns:a16="http://schemas.microsoft.com/office/drawing/2014/main" id="{8CE14417-A1E8-B8BE-69A3-75F08CA7E979}"/>
              </a:ext>
            </a:extLst>
          </p:cNvPr>
          <p:cNvSpPr>
            <a:spLocks noGrp="1"/>
          </p:cNvSpPr>
          <p:nvPr>
            <p:ph idx="1"/>
          </p:nvPr>
        </p:nvSpPr>
        <p:spPr>
          <a:xfrm>
            <a:off x="677334" y="2015849"/>
            <a:ext cx="8596668" cy="3880773"/>
          </a:xfrm>
        </p:spPr>
        <p:txBody>
          <a:bodyPr/>
          <a:lstStyle/>
          <a:p>
            <a:r>
              <a:rPr lang="ja-JP" altLang="en-US" sz="2000" dirty="0"/>
              <a:t>就業先名：株式会社アクロクレイン</a:t>
            </a:r>
            <a:endParaRPr lang="en-US" altLang="ja-JP" sz="2000" dirty="0"/>
          </a:p>
          <a:p>
            <a:r>
              <a:rPr kumimoji="1" lang="ja-JP" altLang="en-US" sz="2000" dirty="0"/>
              <a:t>就業場所：旭川市</a:t>
            </a:r>
            <a:r>
              <a:rPr kumimoji="1" lang="en-US" altLang="ja-JP" sz="2000" dirty="0"/>
              <a:t>1</a:t>
            </a:r>
            <a:r>
              <a:rPr kumimoji="1" lang="ja-JP" altLang="en-US" sz="2000" dirty="0"/>
              <a:t>条通</a:t>
            </a:r>
            <a:r>
              <a:rPr kumimoji="1" lang="en-US" altLang="ja-JP" sz="2000" dirty="0"/>
              <a:t>8</a:t>
            </a:r>
            <a:r>
              <a:rPr kumimoji="1" lang="ja-JP" altLang="en-US" sz="2000" dirty="0"/>
              <a:t>丁目</a:t>
            </a:r>
            <a:r>
              <a:rPr kumimoji="1" lang="en-US" altLang="ja-JP" sz="2000" dirty="0"/>
              <a:t>542-4 </a:t>
            </a:r>
            <a:r>
              <a:rPr kumimoji="1" lang="ja-JP" altLang="en-US" sz="2000" dirty="0"/>
              <a:t>一条緑橋通ビル</a:t>
            </a:r>
            <a:r>
              <a:rPr kumimoji="1" lang="en-US" altLang="ja-JP" sz="2000" dirty="0"/>
              <a:t>2F</a:t>
            </a:r>
            <a:r>
              <a:rPr lang="ja-JP" altLang="en-US" sz="2000" dirty="0"/>
              <a:t> </a:t>
            </a:r>
            <a:r>
              <a:rPr lang="en-US" altLang="ja-JP" sz="2000" dirty="0"/>
              <a:t>SHADO</a:t>
            </a:r>
            <a:r>
              <a:rPr lang="ja-JP" altLang="en-US" sz="2000" dirty="0"/>
              <a:t>内</a:t>
            </a:r>
            <a:endParaRPr kumimoji="1" lang="en-US" altLang="ja-JP" sz="2000" dirty="0"/>
          </a:p>
          <a:p>
            <a:r>
              <a:rPr kumimoji="1" lang="ja-JP" altLang="en-US" sz="2000" dirty="0"/>
              <a:t>期間：</a:t>
            </a:r>
            <a:r>
              <a:rPr kumimoji="1" lang="en-US" altLang="ja-JP" sz="2000" dirty="0"/>
              <a:t>9</a:t>
            </a:r>
            <a:r>
              <a:rPr kumimoji="1" lang="ja-JP" altLang="en-US" sz="2000" dirty="0"/>
              <a:t>月</a:t>
            </a:r>
            <a:r>
              <a:rPr lang="en-US" altLang="ja-JP" dirty="0"/>
              <a:t>4</a:t>
            </a:r>
            <a:r>
              <a:rPr kumimoji="1" lang="ja-JP" altLang="en-US" sz="2000" dirty="0"/>
              <a:t>日～</a:t>
            </a:r>
            <a:r>
              <a:rPr kumimoji="1" lang="en-US" altLang="ja-JP" sz="2000" dirty="0"/>
              <a:t>9</a:t>
            </a:r>
            <a:r>
              <a:rPr kumimoji="1" lang="ja-JP" altLang="en-US" sz="2000" dirty="0"/>
              <a:t>月</a:t>
            </a:r>
            <a:r>
              <a:rPr kumimoji="1" lang="en-US" altLang="ja-JP" dirty="0"/>
              <a:t>5</a:t>
            </a:r>
            <a:r>
              <a:rPr kumimoji="1" lang="ja-JP" altLang="en-US" sz="2000" dirty="0"/>
              <a:t>日・</a:t>
            </a:r>
            <a:r>
              <a:rPr kumimoji="1" lang="en-US" altLang="ja-JP" sz="2000" dirty="0"/>
              <a:t>9:00</a:t>
            </a:r>
            <a:r>
              <a:rPr kumimoji="1" lang="ja-JP" altLang="en-US" sz="2000" dirty="0"/>
              <a:t>～</a:t>
            </a:r>
            <a:r>
              <a:rPr kumimoji="1" lang="en-US" altLang="ja-JP" sz="2000" dirty="0"/>
              <a:t>17:30</a:t>
            </a:r>
          </a:p>
          <a:p>
            <a:r>
              <a:rPr kumimoji="1" lang="ja-JP" altLang="en-US" sz="2000" dirty="0"/>
              <a:t>内容：</a:t>
            </a:r>
            <a:r>
              <a:rPr kumimoji="1" lang="en-US" altLang="ja-JP" sz="2000" dirty="0"/>
              <a:t>HTML(Bootstrap)</a:t>
            </a:r>
            <a:r>
              <a:rPr kumimoji="1" lang="ja-JP" altLang="en-US" sz="2000" dirty="0"/>
              <a:t>、</a:t>
            </a:r>
            <a:r>
              <a:rPr kumimoji="1" lang="en-US" altLang="ja-JP" sz="2000" dirty="0"/>
              <a:t>CSS</a:t>
            </a:r>
            <a:r>
              <a:rPr kumimoji="1" lang="ja-JP" altLang="en-US" sz="2000" dirty="0"/>
              <a:t>、</a:t>
            </a:r>
            <a:r>
              <a:rPr kumimoji="1" lang="en-US" altLang="ja-JP" sz="2000" dirty="0" err="1"/>
              <a:t>Javascript</a:t>
            </a:r>
            <a:r>
              <a:rPr kumimoji="1" lang="en-US" altLang="ja-JP" sz="2000" dirty="0"/>
              <a:t>(</a:t>
            </a:r>
            <a:r>
              <a:rPr kumimoji="1" lang="en-US" altLang="ja-JP" sz="2000" dirty="0" err="1"/>
              <a:t>Jquery</a:t>
            </a:r>
            <a:r>
              <a:rPr kumimoji="1" lang="en-US" altLang="ja-JP" sz="2000" dirty="0"/>
              <a:t>)</a:t>
            </a:r>
            <a:r>
              <a:rPr kumimoji="1" lang="ja-JP" altLang="en-US" sz="2000" dirty="0"/>
              <a:t>を使って動的な</a:t>
            </a:r>
            <a:r>
              <a:rPr kumimoji="1" lang="en-US" altLang="ja-JP" sz="2000" dirty="0"/>
              <a:t>Web</a:t>
            </a:r>
            <a:r>
              <a:rPr kumimoji="1" lang="ja-JP" altLang="en-US" sz="2000" dirty="0"/>
              <a:t>サイト制作を体験していただきます。</a:t>
            </a:r>
            <a:endParaRPr kumimoji="1" lang="en-US" altLang="ja-JP" sz="2000" dirty="0"/>
          </a:p>
          <a:p>
            <a:r>
              <a:rPr kumimoji="1" lang="ja-JP" altLang="en-US" sz="2000" dirty="0"/>
              <a:t>目的：</a:t>
            </a:r>
            <a:r>
              <a:rPr kumimoji="1" lang="en-US" altLang="ja-JP" sz="2000" dirty="0"/>
              <a:t>Web</a:t>
            </a:r>
            <a:r>
              <a:rPr kumimoji="1" lang="ja-JP" altLang="en-US" sz="2000" dirty="0"/>
              <a:t>サイト制作や</a:t>
            </a:r>
            <a:r>
              <a:rPr kumimoji="1" lang="en-US" altLang="ja-JP" sz="2000" dirty="0"/>
              <a:t>1</a:t>
            </a:r>
            <a:r>
              <a:rPr kumimoji="1" lang="ja-JP" altLang="en-US" sz="2000" dirty="0"/>
              <a:t>日の業務の流れを体験し、モノを作る楽しさを感じながら仕事に対するイメージを鮮明にしてもらいます。</a:t>
            </a:r>
          </a:p>
        </p:txBody>
      </p:sp>
    </p:spTree>
    <p:extLst>
      <p:ext uri="{BB962C8B-B14F-4D97-AF65-F5344CB8AC3E}">
        <p14:creationId xmlns:p14="http://schemas.microsoft.com/office/powerpoint/2010/main" val="16817943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3A7222-D6E9-115D-75AE-F55EE2F297E7}"/>
              </a:ext>
            </a:extLst>
          </p:cNvPr>
          <p:cNvSpPr>
            <a:spLocks noGrp="1"/>
          </p:cNvSpPr>
          <p:nvPr>
            <p:ph type="title"/>
          </p:nvPr>
        </p:nvSpPr>
        <p:spPr>
          <a:xfrm>
            <a:off x="684212" y="437846"/>
            <a:ext cx="8534400" cy="1507067"/>
          </a:xfrm>
        </p:spPr>
        <p:txBody>
          <a:bodyPr/>
          <a:lstStyle/>
          <a:p>
            <a:r>
              <a:rPr kumimoji="1" lang="en-US" altLang="ja-JP" dirty="0"/>
              <a:t>IP</a:t>
            </a:r>
            <a:r>
              <a:rPr kumimoji="1" lang="ja-JP" altLang="en-US" dirty="0"/>
              <a:t>アドレス</a:t>
            </a:r>
          </a:p>
        </p:txBody>
      </p:sp>
      <p:sp>
        <p:nvSpPr>
          <p:cNvPr id="3" name="コンテンツ プレースホルダー 2">
            <a:extLst>
              <a:ext uri="{FF2B5EF4-FFF2-40B4-BE49-F238E27FC236}">
                <a16:creationId xmlns:a16="http://schemas.microsoft.com/office/drawing/2014/main" id="{14CE662D-727A-1284-01CC-1A40FAB4E800}"/>
              </a:ext>
            </a:extLst>
          </p:cNvPr>
          <p:cNvSpPr>
            <a:spLocks noGrp="1"/>
          </p:cNvSpPr>
          <p:nvPr>
            <p:ph idx="1"/>
          </p:nvPr>
        </p:nvSpPr>
        <p:spPr/>
        <p:txBody>
          <a:bodyPr/>
          <a:lstStyle/>
          <a:p>
            <a:r>
              <a:rPr kumimoji="1" lang="en-US" altLang="ja-JP" dirty="0"/>
              <a:t>IP</a:t>
            </a:r>
            <a:r>
              <a:rPr kumimoji="1" lang="ja-JP" altLang="en-US" dirty="0"/>
              <a:t>アドレスは</a:t>
            </a:r>
            <a:r>
              <a:rPr kumimoji="1" lang="en-US" altLang="ja-JP" dirty="0"/>
              <a:t>Web</a:t>
            </a:r>
            <a:r>
              <a:rPr kumimoji="1" lang="ja-JP" altLang="en-US" dirty="0"/>
              <a:t>サイトや通信するモノの住所。</a:t>
            </a:r>
          </a:p>
        </p:txBody>
      </p:sp>
      <p:pic>
        <p:nvPicPr>
          <p:cNvPr id="5" name="図 4" descr="グラフィカル ユーザー インターフェイス, アプリケーション, Teams&#10;&#10;自動的に生成された説明">
            <a:extLst>
              <a:ext uri="{FF2B5EF4-FFF2-40B4-BE49-F238E27FC236}">
                <a16:creationId xmlns:a16="http://schemas.microsoft.com/office/drawing/2014/main" id="{F2D610BA-BA15-70AF-CA4E-4B75AF39E0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8387" y="3429000"/>
            <a:ext cx="7675225" cy="1836336"/>
          </a:xfrm>
          <a:prstGeom prst="rect">
            <a:avLst/>
          </a:prstGeom>
        </p:spPr>
      </p:pic>
    </p:spTree>
    <p:extLst>
      <p:ext uri="{BB962C8B-B14F-4D97-AF65-F5344CB8AC3E}">
        <p14:creationId xmlns:p14="http://schemas.microsoft.com/office/powerpoint/2010/main" val="38493881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8D7937-498B-079A-6F40-F2CDDAFBD442}"/>
              </a:ext>
            </a:extLst>
          </p:cNvPr>
          <p:cNvSpPr>
            <a:spLocks noGrp="1"/>
          </p:cNvSpPr>
          <p:nvPr>
            <p:ph type="title"/>
          </p:nvPr>
        </p:nvSpPr>
        <p:spPr>
          <a:xfrm>
            <a:off x="458694" y="463972"/>
            <a:ext cx="8534400" cy="1507067"/>
          </a:xfrm>
        </p:spPr>
        <p:txBody>
          <a:bodyPr/>
          <a:lstStyle/>
          <a:p>
            <a:r>
              <a:rPr kumimoji="1" lang="en-US" altLang="ja-JP" dirty="0"/>
              <a:t>DNS</a:t>
            </a:r>
            <a:r>
              <a:rPr kumimoji="1" lang="ja-JP" altLang="en-US" dirty="0"/>
              <a:t>（</a:t>
            </a:r>
            <a:r>
              <a:rPr kumimoji="1" lang="en-US" altLang="ja-JP" dirty="0"/>
              <a:t>Domain Name System</a:t>
            </a:r>
            <a:r>
              <a:rPr kumimoji="1" lang="ja-JP" altLang="en-US" dirty="0"/>
              <a:t>）</a:t>
            </a:r>
          </a:p>
        </p:txBody>
      </p:sp>
      <p:sp>
        <p:nvSpPr>
          <p:cNvPr id="3" name="コンテンツ プレースホルダー 2">
            <a:extLst>
              <a:ext uri="{FF2B5EF4-FFF2-40B4-BE49-F238E27FC236}">
                <a16:creationId xmlns:a16="http://schemas.microsoft.com/office/drawing/2014/main" id="{B58E02A9-84AC-A874-EFE9-0ADDB09318B9}"/>
              </a:ext>
            </a:extLst>
          </p:cNvPr>
          <p:cNvSpPr>
            <a:spLocks noGrp="1"/>
          </p:cNvSpPr>
          <p:nvPr>
            <p:ph idx="1"/>
          </p:nvPr>
        </p:nvSpPr>
        <p:spPr>
          <a:xfrm>
            <a:off x="458694" y="1904591"/>
            <a:ext cx="11274612" cy="4195763"/>
          </a:xfrm>
        </p:spPr>
        <p:txBody>
          <a:bodyPr/>
          <a:lstStyle/>
          <a:p>
            <a:r>
              <a:rPr kumimoji="1" lang="en-US" altLang="ja-JP" dirty="0"/>
              <a:t>Web</a:t>
            </a:r>
            <a:r>
              <a:rPr kumimoji="1" lang="ja-JP" altLang="en-US" dirty="0"/>
              <a:t>サイトのドメインと</a:t>
            </a:r>
            <a:r>
              <a:rPr kumimoji="1" lang="en-US" altLang="ja-JP" dirty="0"/>
              <a:t>IP</a:t>
            </a:r>
            <a:r>
              <a:rPr kumimoji="1" lang="ja-JP" altLang="en-US" dirty="0"/>
              <a:t>アドレスを紐づける重要なシステム。</a:t>
            </a:r>
            <a:endParaRPr kumimoji="1" lang="en-US" altLang="ja-JP" dirty="0"/>
          </a:p>
          <a:p>
            <a:endParaRPr kumimoji="1" lang="en-US" altLang="ja-JP" dirty="0"/>
          </a:p>
          <a:p>
            <a:pPr marL="0" indent="0">
              <a:buNone/>
            </a:pPr>
            <a:endParaRPr kumimoji="1" lang="en-US" altLang="ja-JP" dirty="0"/>
          </a:p>
          <a:p>
            <a:pPr marL="0" indent="0">
              <a:buNone/>
            </a:pPr>
            <a:endParaRPr kumimoji="1" lang="en-US" altLang="ja-JP" dirty="0"/>
          </a:p>
          <a:p>
            <a:pPr marL="0" indent="0">
              <a:buNone/>
            </a:pPr>
            <a:r>
              <a:rPr kumimoji="1" lang="ja-JP" altLang="en-US" dirty="0"/>
              <a:t>どういう働きをしている</a:t>
            </a:r>
            <a:r>
              <a:rPr kumimoji="1" lang="en-US" altLang="ja-JP" dirty="0"/>
              <a:t>…</a:t>
            </a:r>
            <a:r>
              <a:rPr kumimoji="1" lang="ja-JP" altLang="en-US" dirty="0"/>
              <a:t>？</a:t>
            </a:r>
          </a:p>
        </p:txBody>
      </p:sp>
    </p:spTree>
    <p:extLst>
      <p:ext uri="{BB962C8B-B14F-4D97-AF65-F5344CB8AC3E}">
        <p14:creationId xmlns:p14="http://schemas.microsoft.com/office/powerpoint/2010/main" val="2635701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F2909969-5BB9-D179-CC7D-FA6CB07FE2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101" y="373200"/>
            <a:ext cx="3251083" cy="616872"/>
          </a:xfrm>
          <a:prstGeom prst="rect">
            <a:avLst/>
          </a:prstGeom>
        </p:spPr>
      </p:pic>
      <p:sp>
        <p:nvSpPr>
          <p:cNvPr id="6" name="矢印: 下 5">
            <a:extLst>
              <a:ext uri="{FF2B5EF4-FFF2-40B4-BE49-F238E27FC236}">
                <a16:creationId xmlns:a16="http://schemas.microsoft.com/office/drawing/2014/main" id="{F6F7712E-CA9C-C7C9-F576-5F4E8C27A563}"/>
              </a:ext>
            </a:extLst>
          </p:cNvPr>
          <p:cNvSpPr/>
          <p:nvPr/>
        </p:nvSpPr>
        <p:spPr>
          <a:xfrm>
            <a:off x="1417984" y="1137883"/>
            <a:ext cx="808381" cy="7834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C9F85EA4-7E16-C4A0-27E2-6C369E32E949}"/>
              </a:ext>
            </a:extLst>
          </p:cNvPr>
          <p:cNvSpPr txBox="1"/>
          <p:nvPr/>
        </p:nvSpPr>
        <p:spPr>
          <a:xfrm>
            <a:off x="2398642" y="1267980"/>
            <a:ext cx="2054087" cy="523220"/>
          </a:xfrm>
          <a:prstGeom prst="rect">
            <a:avLst/>
          </a:prstGeom>
          <a:noFill/>
        </p:spPr>
        <p:txBody>
          <a:bodyPr wrap="square" rtlCol="0">
            <a:spAutoFit/>
          </a:bodyPr>
          <a:lstStyle/>
          <a:p>
            <a:r>
              <a:rPr kumimoji="1" lang="ja-JP" altLang="en-US" sz="2800" dirty="0"/>
              <a:t>検索</a:t>
            </a:r>
          </a:p>
        </p:txBody>
      </p:sp>
      <p:pic>
        <p:nvPicPr>
          <p:cNvPr id="9" name="図 8" descr="テキスト&#10;&#10;自動的に生成された説明">
            <a:extLst>
              <a:ext uri="{FF2B5EF4-FFF2-40B4-BE49-F238E27FC236}">
                <a16:creationId xmlns:a16="http://schemas.microsoft.com/office/drawing/2014/main" id="{A9883573-57CD-6C09-538C-E7615BB994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101" y="2158793"/>
            <a:ext cx="8587408" cy="4444044"/>
          </a:xfrm>
          <a:prstGeom prst="rect">
            <a:avLst/>
          </a:prstGeom>
        </p:spPr>
      </p:pic>
      <p:sp>
        <p:nvSpPr>
          <p:cNvPr id="10" name="テキスト ボックス 9">
            <a:extLst>
              <a:ext uri="{FF2B5EF4-FFF2-40B4-BE49-F238E27FC236}">
                <a16:creationId xmlns:a16="http://schemas.microsoft.com/office/drawing/2014/main" id="{5B671CDA-90C0-01A5-5994-AB161449CB8B}"/>
              </a:ext>
            </a:extLst>
          </p:cNvPr>
          <p:cNvSpPr txBox="1"/>
          <p:nvPr/>
        </p:nvSpPr>
        <p:spPr>
          <a:xfrm>
            <a:off x="4969565" y="1067925"/>
            <a:ext cx="6692347" cy="400110"/>
          </a:xfrm>
          <a:prstGeom prst="rect">
            <a:avLst/>
          </a:prstGeom>
          <a:noFill/>
        </p:spPr>
        <p:txBody>
          <a:bodyPr wrap="square" rtlCol="0">
            <a:spAutoFit/>
          </a:bodyPr>
          <a:lstStyle/>
          <a:p>
            <a:r>
              <a:rPr kumimoji="1" lang="ja-JP" altLang="en-US" sz="2000" dirty="0"/>
              <a:t>ドメインと</a:t>
            </a:r>
            <a:r>
              <a:rPr kumimoji="1" lang="en-US" altLang="ja-JP" sz="2000" dirty="0"/>
              <a:t>IP</a:t>
            </a:r>
            <a:r>
              <a:rPr kumimoji="1" lang="ja-JP" altLang="en-US" sz="2000" dirty="0"/>
              <a:t>アドレスが紐づいているからできること！</a:t>
            </a:r>
          </a:p>
        </p:txBody>
      </p:sp>
    </p:spTree>
    <p:extLst>
      <p:ext uri="{BB962C8B-B14F-4D97-AF65-F5344CB8AC3E}">
        <p14:creationId xmlns:p14="http://schemas.microsoft.com/office/powerpoint/2010/main" val="4023100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AFDCED2-57AA-5946-CD81-30C2837EE976}"/>
              </a:ext>
            </a:extLst>
          </p:cNvPr>
          <p:cNvSpPr txBox="1"/>
          <p:nvPr/>
        </p:nvSpPr>
        <p:spPr>
          <a:xfrm>
            <a:off x="675861" y="656646"/>
            <a:ext cx="9912626" cy="769441"/>
          </a:xfrm>
          <a:prstGeom prst="rect">
            <a:avLst/>
          </a:prstGeom>
          <a:noFill/>
        </p:spPr>
        <p:txBody>
          <a:bodyPr wrap="square" rtlCol="0">
            <a:spAutoFit/>
          </a:bodyPr>
          <a:lstStyle/>
          <a:p>
            <a:r>
              <a:rPr kumimoji="1" lang="en-US" altLang="ja-JP" sz="4400" dirty="0"/>
              <a:t>Web</a:t>
            </a:r>
            <a:r>
              <a:rPr kumimoji="1" lang="ja-JP" altLang="en-US" sz="4400" dirty="0"/>
              <a:t>サイトが表示される仕組み</a:t>
            </a:r>
          </a:p>
        </p:txBody>
      </p:sp>
      <p:pic>
        <p:nvPicPr>
          <p:cNvPr id="4" name="図 3" descr="グラフィカル ユーザー インターフェイス, テキスト&#10;&#10;自動的に生成された説明">
            <a:extLst>
              <a:ext uri="{FF2B5EF4-FFF2-40B4-BE49-F238E27FC236}">
                <a16:creationId xmlns:a16="http://schemas.microsoft.com/office/drawing/2014/main" id="{C0EFFC47-AB3C-9F6E-0E2B-E0EA46359A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0815" y="2425536"/>
            <a:ext cx="3219899" cy="3305636"/>
          </a:xfrm>
          <a:prstGeom prst="rect">
            <a:avLst/>
          </a:prstGeom>
        </p:spPr>
      </p:pic>
      <p:sp>
        <p:nvSpPr>
          <p:cNvPr id="5" name="矢印: 右 4">
            <a:extLst>
              <a:ext uri="{FF2B5EF4-FFF2-40B4-BE49-F238E27FC236}">
                <a16:creationId xmlns:a16="http://schemas.microsoft.com/office/drawing/2014/main" id="{26E19E47-882B-C4BC-5A18-76F390072AE4}"/>
              </a:ext>
            </a:extLst>
          </p:cNvPr>
          <p:cNvSpPr/>
          <p:nvPr/>
        </p:nvSpPr>
        <p:spPr>
          <a:xfrm>
            <a:off x="5208104" y="3657600"/>
            <a:ext cx="993913" cy="5168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2C1F4A78-F3E2-7A86-4E8E-306AFE50ABB5}"/>
              </a:ext>
            </a:extLst>
          </p:cNvPr>
          <p:cNvPicPr>
            <a:picLocks noChangeAspect="1"/>
          </p:cNvPicPr>
          <p:nvPr/>
        </p:nvPicPr>
        <p:blipFill>
          <a:blip r:embed="rId3"/>
          <a:stretch>
            <a:fillRect/>
          </a:stretch>
        </p:blipFill>
        <p:spPr>
          <a:xfrm>
            <a:off x="6659407" y="2301694"/>
            <a:ext cx="3248478" cy="3553321"/>
          </a:xfrm>
          <a:prstGeom prst="rect">
            <a:avLst/>
          </a:prstGeom>
        </p:spPr>
      </p:pic>
    </p:spTree>
    <p:extLst>
      <p:ext uri="{BB962C8B-B14F-4D97-AF65-F5344CB8AC3E}">
        <p14:creationId xmlns:p14="http://schemas.microsoft.com/office/powerpoint/2010/main" val="2188944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 presetClass="entr" presetSubtype="0" fill="hold" grpId="0" nodeType="afterEffect">
                                  <p:stCondLst>
                                    <p:cond delay="2000"/>
                                  </p:stCondLst>
                                  <p:childTnLst>
                                    <p:set>
                                      <p:cBhvr>
                                        <p:cTn id="10" dur="1" fill="hold">
                                          <p:stCondLst>
                                            <p:cond delay="499"/>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CFCD58C-63A2-D53C-43F6-8C6951215FE9}"/>
              </a:ext>
            </a:extLst>
          </p:cNvPr>
          <p:cNvPicPr>
            <a:picLocks noChangeAspect="1"/>
          </p:cNvPicPr>
          <p:nvPr/>
        </p:nvPicPr>
        <p:blipFill>
          <a:blip r:embed="rId2"/>
          <a:stretch>
            <a:fillRect/>
          </a:stretch>
        </p:blipFill>
        <p:spPr>
          <a:xfrm>
            <a:off x="1652773" y="1828958"/>
            <a:ext cx="3267531" cy="3677163"/>
          </a:xfrm>
          <a:prstGeom prst="rect">
            <a:avLst/>
          </a:prstGeom>
        </p:spPr>
      </p:pic>
      <p:sp>
        <p:nvSpPr>
          <p:cNvPr id="4" name="矢印: 右 3">
            <a:extLst>
              <a:ext uri="{FF2B5EF4-FFF2-40B4-BE49-F238E27FC236}">
                <a16:creationId xmlns:a16="http://schemas.microsoft.com/office/drawing/2014/main" id="{21D11023-AED6-1BBF-2D44-0361F8BADCB7}"/>
              </a:ext>
            </a:extLst>
          </p:cNvPr>
          <p:cNvSpPr/>
          <p:nvPr/>
        </p:nvSpPr>
        <p:spPr>
          <a:xfrm>
            <a:off x="5367130" y="3286539"/>
            <a:ext cx="887896" cy="5168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86CF8061-8713-23B1-8C25-4D289368987E}"/>
              </a:ext>
            </a:extLst>
          </p:cNvPr>
          <p:cNvPicPr>
            <a:picLocks noChangeAspect="1"/>
          </p:cNvPicPr>
          <p:nvPr/>
        </p:nvPicPr>
        <p:blipFill>
          <a:blip r:embed="rId3"/>
          <a:stretch>
            <a:fillRect/>
          </a:stretch>
        </p:blipFill>
        <p:spPr>
          <a:xfrm>
            <a:off x="6701852" y="1976615"/>
            <a:ext cx="3296110" cy="3381847"/>
          </a:xfrm>
          <a:prstGeom prst="rect">
            <a:avLst/>
          </a:prstGeom>
        </p:spPr>
      </p:pic>
    </p:spTree>
    <p:extLst>
      <p:ext uri="{BB962C8B-B14F-4D97-AF65-F5344CB8AC3E}">
        <p14:creationId xmlns:p14="http://schemas.microsoft.com/office/powerpoint/2010/main" val="188506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par>
                          <p:cTn id="7" fill="hold">
                            <p:stCondLst>
                              <p:cond delay="500"/>
                            </p:stCondLst>
                            <p:childTnLst>
                              <p:par>
                                <p:cTn id="8" presetID="42" presetClass="entr" presetSubtype="0" fill="hold" nodeType="afterEffect">
                                  <p:stCondLst>
                                    <p:cond delay="5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858B6436-38C7-1912-38ED-F6EE2062CC0E}"/>
              </a:ext>
            </a:extLst>
          </p:cNvPr>
          <p:cNvSpPr>
            <a:spLocks noGrp="1"/>
          </p:cNvSpPr>
          <p:nvPr>
            <p:ph type="title"/>
          </p:nvPr>
        </p:nvSpPr>
        <p:spPr>
          <a:xfrm>
            <a:off x="458694" y="365760"/>
            <a:ext cx="10895106" cy="1325563"/>
          </a:xfrm>
        </p:spPr>
        <p:txBody>
          <a:bodyPr/>
          <a:lstStyle/>
          <a:p>
            <a:r>
              <a:rPr lang="ja-JP" altLang="en-US" dirty="0"/>
              <a:t>まとめ</a:t>
            </a:r>
          </a:p>
        </p:txBody>
      </p:sp>
      <p:sp>
        <p:nvSpPr>
          <p:cNvPr id="5" name="コンテンツ プレースホルダー 4">
            <a:extLst>
              <a:ext uri="{FF2B5EF4-FFF2-40B4-BE49-F238E27FC236}">
                <a16:creationId xmlns:a16="http://schemas.microsoft.com/office/drawing/2014/main" id="{6500BB08-E25B-417A-9ADC-DF249456792C}"/>
              </a:ext>
            </a:extLst>
          </p:cNvPr>
          <p:cNvSpPr>
            <a:spLocks noGrp="1"/>
          </p:cNvSpPr>
          <p:nvPr>
            <p:ph idx="1"/>
          </p:nvPr>
        </p:nvSpPr>
        <p:spPr>
          <a:xfrm>
            <a:off x="637577" y="1816032"/>
            <a:ext cx="10136439" cy="4863063"/>
          </a:xfrm>
        </p:spPr>
        <p:txBody>
          <a:bodyPr>
            <a:normAutofit fontScale="92500" lnSpcReduction="10000"/>
          </a:bodyPr>
          <a:lstStyle/>
          <a:p>
            <a:pPr>
              <a:lnSpc>
                <a:spcPct val="150000"/>
              </a:lnSpc>
            </a:pPr>
            <a:r>
              <a:rPr lang="ja-JP" altLang="en-US" dirty="0">
                <a:solidFill>
                  <a:schemeClr val="bg1">
                    <a:lumMod val="95000"/>
                    <a:lumOff val="5000"/>
                  </a:schemeClr>
                </a:solidFill>
              </a:rPr>
              <a:t>インターネット </a:t>
            </a:r>
            <a:r>
              <a:rPr lang="en-US" altLang="ja-JP" dirty="0">
                <a:solidFill>
                  <a:schemeClr val="bg1">
                    <a:lumMod val="95000"/>
                    <a:lumOff val="5000"/>
                  </a:schemeClr>
                </a:solidFill>
              </a:rPr>
              <a:t>&gt; Web &gt; Web</a:t>
            </a:r>
            <a:r>
              <a:rPr lang="ja-JP" altLang="en-US" dirty="0">
                <a:solidFill>
                  <a:schemeClr val="bg1">
                    <a:lumMod val="95000"/>
                    <a:lumOff val="5000"/>
                  </a:schemeClr>
                </a:solidFill>
              </a:rPr>
              <a:t>サイト</a:t>
            </a:r>
            <a:endParaRPr lang="en-US" altLang="ja-JP" dirty="0">
              <a:solidFill>
                <a:schemeClr val="bg1">
                  <a:lumMod val="95000"/>
                  <a:lumOff val="5000"/>
                </a:schemeClr>
              </a:solidFill>
            </a:endParaRPr>
          </a:p>
          <a:p>
            <a:pPr>
              <a:lnSpc>
                <a:spcPct val="150000"/>
              </a:lnSpc>
            </a:pPr>
            <a:r>
              <a:rPr lang="en-US" altLang="ja-JP" dirty="0">
                <a:solidFill>
                  <a:schemeClr val="bg1">
                    <a:lumMod val="95000"/>
                    <a:lumOff val="5000"/>
                  </a:schemeClr>
                </a:solidFill>
              </a:rPr>
              <a:t>Web</a:t>
            </a:r>
            <a:r>
              <a:rPr lang="ja-JP" altLang="en-US" dirty="0">
                <a:solidFill>
                  <a:schemeClr val="bg1">
                    <a:lumMod val="95000"/>
                    <a:lumOff val="5000"/>
                  </a:schemeClr>
                </a:solidFill>
              </a:rPr>
              <a:t>サイトは</a:t>
            </a:r>
            <a:r>
              <a:rPr lang="ja-JP" altLang="en-US" b="1" dirty="0">
                <a:solidFill>
                  <a:schemeClr val="bg1">
                    <a:lumMod val="95000"/>
                    <a:lumOff val="5000"/>
                  </a:schemeClr>
                </a:solidFill>
              </a:rPr>
              <a:t>ハイパーテキスト</a:t>
            </a:r>
            <a:r>
              <a:rPr lang="ja-JP" altLang="en-US" dirty="0">
                <a:solidFill>
                  <a:schemeClr val="bg1">
                    <a:lumMod val="95000"/>
                    <a:lumOff val="5000"/>
                  </a:schemeClr>
                </a:solidFill>
              </a:rPr>
              <a:t>によって</a:t>
            </a:r>
            <a:r>
              <a:rPr lang="ja-JP" altLang="en-US" b="1" dirty="0">
                <a:solidFill>
                  <a:schemeClr val="bg1">
                    <a:lumMod val="95000"/>
                    <a:lumOff val="5000"/>
                  </a:schemeClr>
                </a:solidFill>
              </a:rPr>
              <a:t>ハイパーリンク</a:t>
            </a:r>
            <a:r>
              <a:rPr lang="ja-JP" altLang="en-US" dirty="0">
                <a:solidFill>
                  <a:schemeClr val="bg1">
                    <a:lumMod val="95000"/>
                    <a:lumOff val="5000"/>
                  </a:schemeClr>
                </a:solidFill>
              </a:rPr>
              <a:t>で繋がっている</a:t>
            </a:r>
            <a:endParaRPr lang="en-US" altLang="ja-JP" dirty="0">
              <a:solidFill>
                <a:schemeClr val="bg1">
                  <a:lumMod val="95000"/>
                  <a:lumOff val="5000"/>
                </a:schemeClr>
              </a:solidFill>
            </a:endParaRPr>
          </a:p>
          <a:p>
            <a:pPr>
              <a:lnSpc>
                <a:spcPct val="150000"/>
              </a:lnSpc>
            </a:pPr>
            <a:r>
              <a:rPr lang="en-US" altLang="ja-JP" dirty="0">
                <a:solidFill>
                  <a:schemeClr val="bg1">
                    <a:lumMod val="95000"/>
                    <a:lumOff val="5000"/>
                  </a:schemeClr>
                </a:solidFill>
              </a:rPr>
              <a:t>Web</a:t>
            </a:r>
            <a:r>
              <a:rPr lang="ja-JP" altLang="en-US" dirty="0">
                <a:solidFill>
                  <a:schemeClr val="bg1">
                    <a:lumMod val="95000"/>
                    <a:lumOff val="5000"/>
                  </a:schemeClr>
                </a:solidFill>
              </a:rPr>
              <a:t>サイトは</a:t>
            </a:r>
            <a:r>
              <a:rPr lang="en-US" altLang="ja-JP" b="1" dirty="0">
                <a:solidFill>
                  <a:schemeClr val="bg1">
                    <a:lumMod val="95000"/>
                    <a:lumOff val="5000"/>
                  </a:schemeClr>
                </a:solidFill>
              </a:rPr>
              <a:t>Web</a:t>
            </a:r>
            <a:r>
              <a:rPr lang="ja-JP" altLang="en-US" b="1" dirty="0">
                <a:solidFill>
                  <a:schemeClr val="bg1">
                    <a:lumMod val="95000"/>
                    <a:lumOff val="5000"/>
                  </a:schemeClr>
                </a:solidFill>
              </a:rPr>
              <a:t>サーバ</a:t>
            </a:r>
            <a:r>
              <a:rPr lang="ja-JP" altLang="en-US" dirty="0">
                <a:solidFill>
                  <a:schemeClr val="bg1">
                    <a:lumMod val="95000"/>
                    <a:lumOff val="5000"/>
                  </a:schemeClr>
                </a:solidFill>
              </a:rPr>
              <a:t>にアップしなければいけない</a:t>
            </a:r>
            <a:endParaRPr lang="en-US" altLang="ja-JP" dirty="0">
              <a:solidFill>
                <a:schemeClr val="bg1">
                  <a:lumMod val="95000"/>
                  <a:lumOff val="5000"/>
                </a:schemeClr>
              </a:solidFill>
            </a:endParaRPr>
          </a:p>
          <a:p>
            <a:pPr>
              <a:lnSpc>
                <a:spcPct val="150000"/>
              </a:lnSpc>
            </a:pPr>
            <a:r>
              <a:rPr lang="en-US" altLang="ja-JP" dirty="0">
                <a:solidFill>
                  <a:schemeClr val="bg1">
                    <a:lumMod val="95000"/>
                    <a:lumOff val="5000"/>
                  </a:schemeClr>
                </a:solidFill>
              </a:rPr>
              <a:t>Web</a:t>
            </a:r>
            <a:r>
              <a:rPr lang="ja-JP" altLang="en-US" dirty="0">
                <a:solidFill>
                  <a:schemeClr val="bg1">
                    <a:lumMod val="95000"/>
                    <a:lumOff val="5000"/>
                  </a:schemeClr>
                </a:solidFill>
              </a:rPr>
              <a:t>サイト</a:t>
            </a:r>
            <a:r>
              <a:rPr lang="en-US" altLang="ja-JP" dirty="0">
                <a:solidFill>
                  <a:schemeClr val="bg1">
                    <a:lumMod val="95000"/>
                    <a:lumOff val="5000"/>
                  </a:schemeClr>
                </a:solidFill>
              </a:rPr>
              <a:t>1</a:t>
            </a:r>
            <a:r>
              <a:rPr lang="ja-JP" altLang="en-US" dirty="0">
                <a:solidFill>
                  <a:schemeClr val="bg1">
                    <a:lumMod val="95000"/>
                    <a:lumOff val="5000"/>
                  </a:schemeClr>
                </a:solidFill>
              </a:rPr>
              <a:t>つにつき、ドメインと</a:t>
            </a:r>
            <a:r>
              <a:rPr lang="en-US" altLang="ja-JP" dirty="0">
                <a:solidFill>
                  <a:schemeClr val="bg1">
                    <a:lumMod val="95000"/>
                    <a:lumOff val="5000"/>
                  </a:schemeClr>
                </a:solidFill>
              </a:rPr>
              <a:t>IP</a:t>
            </a:r>
            <a:r>
              <a:rPr lang="ja-JP" altLang="en-US" dirty="0">
                <a:solidFill>
                  <a:schemeClr val="bg1">
                    <a:lumMod val="95000"/>
                    <a:lumOff val="5000"/>
                  </a:schemeClr>
                </a:solidFill>
              </a:rPr>
              <a:t>アドレスが</a:t>
            </a:r>
            <a:r>
              <a:rPr lang="en-US" altLang="ja-JP" dirty="0">
                <a:solidFill>
                  <a:schemeClr val="bg1">
                    <a:lumMod val="95000"/>
                    <a:lumOff val="5000"/>
                  </a:schemeClr>
                </a:solidFill>
              </a:rPr>
              <a:t>1</a:t>
            </a:r>
            <a:r>
              <a:rPr lang="ja-JP" altLang="en-US" dirty="0">
                <a:solidFill>
                  <a:schemeClr val="bg1">
                    <a:lumMod val="95000"/>
                    <a:lumOff val="5000"/>
                  </a:schemeClr>
                </a:solidFill>
              </a:rPr>
              <a:t>つずつ存在する</a:t>
            </a:r>
            <a:endParaRPr lang="en-US" altLang="ja-JP" dirty="0">
              <a:solidFill>
                <a:schemeClr val="bg1">
                  <a:lumMod val="95000"/>
                  <a:lumOff val="5000"/>
                </a:schemeClr>
              </a:solidFill>
            </a:endParaRPr>
          </a:p>
          <a:p>
            <a:pPr>
              <a:lnSpc>
                <a:spcPct val="150000"/>
              </a:lnSpc>
            </a:pPr>
            <a:r>
              <a:rPr lang="ja-JP" altLang="en-US" dirty="0">
                <a:solidFill>
                  <a:schemeClr val="bg1">
                    <a:lumMod val="95000"/>
                    <a:lumOff val="5000"/>
                  </a:schemeClr>
                </a:solidFill>
              </a:rPr>
              <a:t>ドメインと</a:t>
            </a:r>
            <a:r>
              <a:rPr lang="en-US" altLang="ja-JP" dirty="0">
                <a:solidFill>
                  <a:schemeClr val="bg1">
                    <a:lumMod val="95000"/>
                    <a:lumOff val="5000"/>
                  </a:schemeClr>
                </a:solidFill>
              </a:rPr>
              <a:t>IP</a:t>
            </a:r>
            <a:r>
              <a:rPr lang="ja-JP" altLang="en-US" dirty="0">
                <a:solidFill>
                  <a:schemeClr val="bg1">
                    <a:lumMod val="95000"/>
                    <a:lumOff val="5000"/>
                  </a:schemeClr>
                </a:solidFill>
              </a:rPr>
              <a:t>アドレスは</a:t>
            </a:r>
            <a:r>
              <a:rPr lang="en-US" altLang="ja-JP" b="1" dirty="0">
                <a:solidFill>
                  <a:schemeClr val="bg1">
                    <a:lumMod val="95000"/>
                    <a:lumOff val="5000"/>
                  </a:schemeClr>
                </a:solidFill>
              </a:rPr>
              <a:t>DNS</a:t>
            </a:r>
            <a:r>
              <a:rPr lang="ja-JP" altLang="en-US" dirty="0">
                <a:solidFill>
                  <a:schemeClr val="bg1">
                    <a:lumMod val="95000"/>
                    <a:lumOff val="5000"/>
                  </a:schemeClr>
                </a:solidFill>
              </a:rPr>
              <a:t>によって紐づいている</a:t>
            </a:r>
            <a:endParaRPr lang="en-US" altLang="ja-JP" dirty="0">
              <a:solidFill>
                <a:schemeClr val="bg1">
                  <a:lumMod val="95000"/>
                  <a:lumOff val="5000"/>
                </a:schemeClr>
              </a:solidFill>
            </a:endParaRPr>
          </a:p>
          <a:p>
            <a:pPr>
              <a:lnSpc>
                <a:spcPct val="150000"/>
              </a:lnSpc>
            </a:pPr>
            <a:r>
              <a:rPr lang="en-US" altLang="ja-JP" dirty="0">
                <a:solidFill>
                  <a:schemeClr val="bg1">
                    <a:lumMod val="95000"/>
                    <a:lumOff val="5000"/>
                  </a:schemeClr>
                </a:solidFill>
              </a:rPr>
              <a:t>Web</a:t>
            </a:r>
            <a:r>
              <a:rPr lang="ja-JP" altLang="en-US" dirty="0">
                <a:solidFill>
                  <a:schemeClr val="bg1">
                    <a:lumMod val="95000"/>
                    <a:lumOff val="5000"/>
                  </a:schemeClr>
                </a:solidFill>
              </a:rPr>
              <a:t>サーバからのファイルをブラウザが変換して人が見える形に</a:t>
            </a:r>
            <a:endParaRPr lang="en-US" altLang="ja-JP" dirty="0">
              <a:solidFill>
                <a:schemeClr val="bg1">
                  <a:lumMod val="95000"/>
                  <a:lumOff val="5000"/>
                </a:schemeClr>
              </a:solidFill>
            </a:endParaRPr>
          </a:p>
          <a:p>
            <a:pPr>
              <a:lnSpc>
                <a:spcPct val="150000"/>
              </a:lnSpc>
            </a:pPr>
            <a:endParaRPr lang="en-US" altLang="ja-JP" dirty="0">
              <a:solidFill>
                <a:schemeClr val="bg1">
                  <a:lumMod val="95000"/>
                  <a:lumOff val="5000"/>
                </a:schemeClr>
              </a:solidFill>
            </a:endParaRPr>
          </a:p>
          <a:p>
            <a:pPr marL="0" indent="0">
              <a:lnSpc>
                <a:spcPct val="150000"/>
              </a:lnSpc>
              <a:buNone/>
            </a:pPr>
            <a:r>
              <a:rPr lang="en-US" altLang="ja-JP" dirty="0">
                <a:solidFill>
                  <a:schemeClr val="bg1">
                    <a:lumMod val="95000"/>
                    <a:lumOff val="5000"/>
                  </a:schemeClr>
                </a:solidFill>
              </a:rPr>
              <a:t>※</a:t>
            </a:r>
            <a:r>
              <a:rPr lang="ja-JP" altLang="en-US" dirty="0">
                <a:solidFill>
                  <a:schemeClr val="bg1">
                    <a:lumMod val="95000"/>
                    <a:lumOff val="5000"/>
                  </a:schemeClr>
                </a:solidFill>
              </a:rPr>
              <a:t>これらは基礎の基礎に過ぎません。</a:t>
            </a:r>
            <a:r>
              <a:rPr lang="en-US" altLang="ja-JP" dirty="0">
                <a:solidFill>
                  <a:schemeClr val="bg1">
                    <a:lumMod val="95000"/>
                    <a:lumOff val="5000"/>
                  </a:schemeClr>
                </a:solidFill>
              </a:rPr>
              <a:t>3</a:t>
            </a:r>
            <a:r>
              <a:rPr lang="ja-JP" altLang="en-US" dirty="0">
                <a:solidFill>
                  <a:schemeClr val="bg1">
                    <a:lumMod val="95000"/>
                    <a:lumOff val="5000"/>
                  </a:schemeClr>
                </a:solidFill>
              </a:rPr>
              <a:t>年生の「</a:t>
            </a:r>
            <a:r>
              <a:rPr lang="ja-JP" altLang="en-US" b="1" dirty="0">
                <a:solidFill>
                  <a:schemeClr val="bg1">
                    <a:lumMod val="95000"/>
                    <a:lumOff val="5000"/>
                  </a:schemeClr>
                </a:solidFill>
              </a:rPr>
              <a:t>通信</a:t>
            </a:r>
            <a:r>
              <a:rPr lang="ja-JP" altLang="en-US" dirty="0">
                <a:solidFill>
                  <a:schemeClr val="bg1">
                    <a:lumMod val="95000"/>
                    <a:lumOff val="5000"/>
                  </a:schemeClr>
                </a:solidFill>
              </a:rPr>
              <a:t>」の授業や</a:t>
            </a:r>
            <a:r>
              <a:rPr lang="en-US" altLang="ja-JP" dirty="0">
                <a:solidFill>
                  <a:schemeClr val="bg1">
                    <a:lumMod val="95000"/>
                    <a:lumOff val="5000"/>
                  </a:schemeClr>
                </a:solidFill>
              </a:rPr>
              <a:t>I</a:t>
            </a:r>
            <a:r>
              <a:rPr lang="ja-JP" altLang="en-US" dirty="0">
                <a:solidFill>
                  <a:schemeClr val="bg1">
                    <a:lumMod val="95000"/>
                    <a:lumOff val="5000"/>
                  </a:schemeClr>
                </a:solidFill>
              </a:rPr>
              <a:t>パス・基本情報などの資格で詳しく出てきます。小檜山先生にお願いしたら実例交えて色々教えてくれるかも・・・？</a:t>
            </a:r>
            <a:endParaRPr lang="en-US" altLang="ja-JP" dirty="0">
              <a:solidFill>
                <a:schemeClr val="bg1">
                  <a:lumMod val="95000"/>
                  <a:lumOff val="5000"/>
                </a:schemeClr>
              </a:solidFill>
            </a:endParaRPr>
          </a:p>
        </p:txBody>
      </p:sp>
    </p:spTree>
    <p:extLst>
      <p:ext uri="{BB962C8B-B14F-4D97-AF65-F5344CB8AC3E}">
        <p14:creationId xmlns:p14="http://schemas.microsoft.com/office/powerpoint/2010/main" val="100892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C70428-3538-3916-4898-EB4BA5AB102F}"/>
              </a:ext>
            </a:extLst>
          </p:cNvPr>
          <p:cNvSpPr>
            <a:spLocks noGrp="1"/>
          </p:cNvSpPr>
          <p:nvPr>
            <p:ph type="title"/>
          </p:nvPr>
        </p:nvSpPr>
        <p:spPr>
          <a:xfrm>
            <a:off x="2150166" y="2698036"/>
            <a:ext cx="5098774" cy="1461928"/>
          </a:xfrm>
        </p:spPr>
        <p:txBody>
          <a:bodyPr vert="horz" lIns="91440" tIns="45720" rIns="91440" bIns="45720" rtlCol="0" anchor="b">
            <a:normAutofit/>
          </a:bodyPr>
          <a:lstStyle/>
          <a:p>
            <a:r>
              <a:rPr kumimoji="1" lang="en-US" altLang="ja-JP" sz="5200" dirty="0">
                <a:solidFill>
                  <a:schemeClr val="tx1"/>
                </a:solidFill>
              </a:rPr>
              <a:t>Web</a:t>
            </a:r>
            <a:r>
              <a:rPr kumimoji="1" lang="ja-JP" altLang="en-US" sz="5200" dirty="0">
                <a:solidFill>
                  <a:schemeClr val="tx1"/>
                </a:solidFill>
              </a:rPr>
              <a:t>（開発編）</a:t>
            </a:r>
          </a:p>
        </p:txBody>
      </p:sp>
    </p:spTree>
    <p:extLst>
      <p:ext uri="{BB962C8B-B14F-4D97-AF65-F5344CB8AC3E}">
        <p14:creationId xmlns:p14="http://schemas.microsoft.com/office/powerpoint/2010/main" val="15995889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29D60B-2390-9C21-8CFB-B97BB1284BB8}"/>
              </a:ext>
            </a:extLst>
          </p:cNvPr>
          <p:cNvSpPr>
            <a:spLocks noGrp="1"/>
          </p:cNvSpPr>
          <p:nvPr>
            <p:ph type="title"/>
          </p:nvPr>
        </p:nvSpPr>
        <p:spPr>
          <a:xfrm>
            <a:off x="677334" y="254966"/>
            <a:ext cx="8534400" cy="1507067"/>
          </a:xfrm>
        </p:spPr>
        <p:txBody>
          <a:bodyPr/>
          <a:lstStyle/>
          <a:p>
            <a:r>
              <a:rPr kumimoji="1" lang="ja-JP" altLang="en-US" dirty="0"/>
              <a:t>開発順序</a:t>
            </a:r>
          </a:p>
        </p:txBody>
      </p:sp>
      <p:sp>
        <p:nvSpPr>
          <p:cNvPr id="3" name="コンテンツ プレースホルダー 2">
            <a:extLst>
              <a:ext uri="{FF2B5EF4-FFF2-40B4-BE49-F238E27FC236}">
                <a16:creationId xmlns:a16="http://schemas.microsoft.com/office/drawing/2014/main" id="{288A256B-328E-9FF6-41A0-FBB0CF4A542F}"/>
              </a:ext>
            </a:extLst>
          </p:cNvPr>
          <p:cNvSpPr>
            <a:spLocks noGrp="1"/>
          </p:cNvSpPr>
          <p:nvPr>
            <p:ph idx="1"/>
          </p:nvPr>
        </p:nvSpPr>
        <p:spPr>
          <a:xfrm>
            <a:off x="677334" y="1638852"/>
            <a:ext cx="8596668" cy="3288749"/>
          </a:xfrm>
        </p:spPr>
        <p:txBody>
          <a:bodyPr>
            <a:normAutofit lnSpcReduction="10000"/>
          </a:bodyPr>
          <a:lstStyle/>
          <a:p>
            <a:r>
              <a:rPr kumimoji="1" lang="ja-JP" altLang="en-US" sz="2400" dirty="0"/>
              <a:t>①要件定義（要求定義）</a:t>
            </a:r>
            <a:endParaRPr kumimoji="1" lang="en-US" altLang="ja-JP" sz="2400" dirty="0"/>
          </a:p>
          <a:p>
            <a:r>
              <a:rPr lang="ja-JP" altLang="en-US" sz="2400" dirty="0"/>
              <a:t>②外部設計（内部設計）</a:t>
            </a:r>
            <a:endParaRPr lang="en-US" altLang="ja-JP" sz="2400" dirty="0"/>
          </a:p>
          <a:p>
            <a:r>
              <a:rPr kumimoji="1" lang="ja-JP" altLang="en-US" sz="2400" dirty="0"/>
              <a:t>③内部設計（詳細設計）</a:t>
            </a:r>
            <a:endParaRPr kumimoji="1" lang="en-US" altLang="ja-JP" sz="2400" dirty="0"/>
          </a:p>
          <a:p>
            <a:r>
              <a:rPr kumimoji="1" lang="ja-JP" altLang="en-US" sz="2400" dirty="0"/>
              <a:t>④製造（プログラミング）</a:t>
            </a:r>
            <a:endParaRPr kumimoji="1" lang="en-US" altLang="ja-JP" sz="2400" dirty="0"/>
          </a:p>
          <a:p>
            <a:r>
              <a:rPr kumimoji="1" lang="ja-JP" altLang="en-US" sz="2400" dirty="0"/>
              <a:t>⑤テスト（単体テスト→結合テスト→システムテスト→運用テスト）</a:t>
            </a:r>
            <a:endParaRPr kumimoji="1" lang="en-US" altLang="ja-JP" sz="2400" dirty="0"/>
          </a:p>
          <a:p>
            <a:r>
              <a:rPr lang="ja-JP" altLang="en-US" sz="2400" dirty="0"/>
              <a:t>⑥リリース</a:t>
            </a:r>
            <a:endParaRPr kumimoji="1" lang="ja-JP" altLang="en-US" sz="2400" dirty="0"/>
          </a:p>
        </p:txBody>
      </p:sp>
      <p:sp>
        <p:nvSpPr>
          <p:cNvPr id="4" name="テキスト ボックス 3">
            <a:extLst>
              <a:ext uri="{FF2B5EF4-FFF2-40B4-BE49-F238E27FC236}">
                <a16:creationId xmlns:a16="http://schemas.microsoft.com/office/drawing/2014/main" id="{E643FC43-FB7F-819A-22DA-D7020AC1E4F6}"/>
              </a:ext>
            </a:extLst>
          </p:cNvPr>
          <p:cNvSpPr txBox="1"/>
          <p:nvPr/>
        </p:nvSpPr>
        <p:spPr>
          <a:xfrm>
            <a:off x="677334" y="5162827"/>
            <a:ext cx="9607826" cy="461665"/>
          </a:xfrm>
          <a:prstGeom prst="rect">
            <a:avLst/>
          </a:prstGeom>
          <a:noFill/>
        </p:spPr>
        <p:txBody>
          <a:bodyPr wrap="square" rtlCol="0">
            <a:spAutoFit/>
          </a:bodyPr>
          <a:lstStyle/>
          <a:p>
            <a:r>
              <a:rPr kumimoji="1" lang="ja-JP" altLang="en-US" sz="2400" dirty="0"/>
              <a:t>①～⑤を順序通りに開発する手法・・・</a:t>
            </a:r>
            <a:r>
              <a:rPr kumimoji="1" lang="ja-JP" altLang="en-US" sz="2400" b="1" dirty="0">
                <a:solidFill>
                  <a:schemeClr val="accent2"/>
                </a:solidFill>
              </a:rPr>
              <a:t>ウォータフォール開発</a:t>
            </a:r>
          </a:p>
        </p:txBody>
      </p:sp>
      <p:sp>
        <p:nvSpPr>
          <p:cNvPr id="5" name="テキスト ボックス 4">
            <a:extLst>
              <a:ext uri="{FF2B5EF4-FFF2-40B4-BE49-F238E27FC236}">
                <a16:creationId xmlns:a16="http://schemas.microsoft.com/office/drawing/2014/main" id="{924BE713-89A1-E7E6-4430-B8C137FB027A}"/>
              </a:ext>
            </a:extLst>
          </p:cNvPr>
          <p:cNvSpPr txBox="1"/>
          <p:nvPr/>
        </p:nvSpPr>
        <p:spPr>
          <a:xfrm>
            <a:off x="677334" y="5859718"/>
            <a:ext cx="9607826" cy="461665"/>
          </a:xfrm>
          <a:prstGeom prst="rect">
            <a:avLst/>
          </a:prstGeom>
          <a:noFill/>
        </p:spPr>
        <p:txBody>
          <a:bodyPr wrap="square" rtlCol="0">
            <a:spAutoFit/>
          </a:bodyPr>
          <a:lstStyle/>
          <a:p>
            <a:r>
              <a:rPr kumimoji="1" lang="ja-JP" altLang="en-US" sz="2400" dirty="0"/>
              <a:t>①～⑤を並行・繰り返し開発する手法・・・</a:t>
            </a:r>
            <a:r>
              <a:rPr kumimoji="1" lang="ja-JP" altLang="en-US" sz="2400" b="1" dirty="0">
                <a:solidFill>
                  <a:schemeClr val="tx2">
                    <a:lumMod val="60000"/>
                    <a:lumOff val="40000"/>
                  </a:schemeClr>
                </a:solidFill>
              </a:rPr>
              <a:t>アジャイル開発</a:t>
            </a:r>
          </a:p>
        </p:txBody>
      </p:sp>
    </p:spTree>
    <p:extLst>
      <p:ext uri="{BB962C8B-B14F-4D97-AF65-F5344CB8AC3E}">
        <p14:creationId xmlns:p14="http://schemas.microsoft.com/office/powerpoint/2010/main" val="1302643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288C49-DC62-7381-116F-39ED34055C73}"/>
              </a:ext>
            </a:extLst>
          </p:cNvPr>
          <p:cNvSpPr>
            <a:spLocks noGrp="1"/>
          </p:cNvSpPr>
          <p:nvPr>
            <p:ph type="title"/>
          </p:nvPr>
        </p:nvSpPr>
        <p:spPr>
          <a:xfrm>
            <a:off x="677334" y="675808"/>
            <a:ext cx="8596668" cy="869741"/>
          </a:xfrm>
        </p:spPr>
        <p:txBody>
          <a:bodyPr>
            <a:normAutofit/>
          </a:bodyPr>
          <a:lstStyle/>
          <a:p>
            <a:r>
              <a:rPr kumimoji="1" lang="ja-JP" altLang="en-US" dirty="0"/>
              <a:t>フロントエンドとバックエンド</a:t>
            </a:r>
          </a:p>
        </p:txBody>
      </p:sp>
      <p:sp>
        <p:nvSpPr>
          <p:cNvPr id="3" name="コンテンツ プレースホルダー 2">
            <a:extLst>
              <a:ext uri="{FF2B5EF4-FFF2-40B4-BE49-F238E27FC236}">
                <a16:creationId xmlns:a16="http://schemas.microsoft.com/office/drawing/2014/main" id="{862F7F0B-C7F6-D284-9426-BA8564FEB52E}"/>
              </a:ext>
            </a:extLst>
          </p:cNvPr>
          <p:cNvSpPr>
            <a:spLocks noGrp="1"/>
          </p:cNvSpPr>
          <p:nvPr>
            <p:ph idx="1"/>
          </p:nvPr>
        </p:nvSpPr>
        <p:spPr>
          <a:xfrm>
            <a:off x="677334" y="2001371"/>
            <a:ext cx="8534400" cy="3615267"/>
          </a:xfrm>
        </p:spPr>
        <p:txBody>
          <a:bodyPr>
            <a:normAutofit/>
          </a:bodyPr>
          <a:lstStyle/>
          <a:p>
            <a:r>
              <a:rPr kumimoji="1" lang="ja-JP" altLang="en-US" b="1" dirty="0"/>
              <a:t>フロントエンド</a:t>
            </a:r>
            <a:r>
              <a:rPr kumimoji="1" lang="en-US" altLang="ja-JP" dirty="0"/>
              <a:t>…Web</a:t>
            </a:r>
            <a:r>
              <a:rPr kumimoji="1" lang="ja-JP" altLang="en-US" dirty="0"/>
              <a:t>サービスや</a:t>
            </a:r>
            <a:r>
              <a:rPr kumimoji="1" lang="en-US" altLang="ja-JP" dirty="0"/>
              <a:t>Web</a:t>
            </a:r>
            <a:r>
              <a:rPr kumimoji="1" lang="ja-JP" altLang="en-US" dirty="0"/>
              <a:t>アプリケーションにおいて直接ユーザの目に触れる部分。</a:t>
            </a:r>
            <a:endParaRPr kumimoji="1" lang="en-US" altLang="ja-JP" dirty="0"/>
          </a:p>
          <a:p>
            <a:r>
              <a:rPr kumimoji="1" lang="en-US" altLang="ja-JP" dirty="0"/>
              <a:t>※</a:t>
            </a:r>
            <a:r>
              <a:rPr kumimoji="1" lang="ja-JP" altLang="en-US" dirty="0"/>
              <a:t>開発言語</a:t>
            </a:r>
            <a:r>
              <a:rPr kumimoji="1" lang="en-US" altLang="ja-JP" dirty="0"/>
              <a:t>…HTML</a:t>
            </a:r>
            <a:r>
              <a:rPr kumimoji="1" lang="ja-JP" altLang="en-US" dirty="0"/>
              <a:t>、</a:t>
            </a:r>
            <a:r>
              <a:rPr kumimoji="1" lang="en-US" altLang="ja-JP" dirty="0"/>
              <a:t>CSS</a:t>
            </a:r>
            <a:r>
              <a:rPr kumimoji="1" lang="ja-JP" altLang="en-US" dirty="0"/>
              <a:t>、</a:t>
            </a:r>
            <a:r>
              <a:rPr kumimoji="1" lang="en-US" altLang="ja-JP" dirty="0"/>
              <a:t>JavaScript</a:t>
            </a:r>
            <a:r>
              <a:rPr kumimoji="1" lang="ja-JP" altLang="en-US" dirty="0"/>
              <a:t>、</a:t>
            </a:r>
            <a:r>
              <a:rPr kumimoji="1" lang="en-US" altLang="ja-JP" dirty="0"/>
              <a:t>TypeScript</a:t>
            </a:r>
            <a:r>
              <a:rPr kumimoji="1" lang="ja-JP" altLang="en-US" dirty="0"/>
              <a:t>など</a:t>
            </a:r>
            <a:endParaRPr kumimoji="1" lang="en-US" altLang="ja-JP" dirty="0"/>
          </a:p>
          <a:p>
            <a:endParaRPr kumimoji="1" lang="en-US" altLang="ja-JP" dirty="0"/>
          </a:p>
          <a:p>
            <a:r>
              <a:rPr kumimoji="1" lang="ja-JP" altLang="en-US" b="1" dirty="0"/>
              <a:t>バックエンド</a:t>
            </a:r>
            <a:r>
              <a:rPr kumimoji="1" lang="en-US" altLang="ja-JP" dirty="0"/>
              <a:t>…</a:t>
            </a:r>
            <a:r>
              <a:rPr kumimoji="1" lang="ja-JP" altLang="en-US" dirty="0"/>
              <a:t>サーバーサイド（</a:t>
            </a:r>
            <a:r>
              <a:rPr kumimoji="1" lang="en-US" altLang="ja-JP" dirty="0"/>
              <a:t>Web</a:t>
            </a:r>
            <a:r>
              <a:rPr kumimoji="1" lang="ja-JP" altLang="en-US" dirty="0"/>
              <a:t>サーバ側）やデータを保存するデータベースのシステムなど、ユーザからは見えない部分。</a:t>
            </a:r>
            <a:endParaRPr kumimoji="1" lang="en-US" altLang="ja-JP" dirty="0"/>
          </a:p>
          <a:p>
            <a:r>
              <a:rPr kumimoji="1" lang="en-US" altLang="ja-JP" dirty="0"/>
              <a:t>※</a:t>
            </a:r>
            <a:r>
              <a:rPr kumimoji="1" lang="ja-JP" altLang="en-US" dirty="0"/>
              <a:t>開発言語</a:t>
            </a:r>
            <a:r>
              <a:rPr kumimoji="1" lang="en-US" altLang="ja-JP" dirty="0"/>
              <a:t>…Java</a:t>
            </a:r>
            <a:r>
              <a:rPr kumimoji="1" lang="ja-JP" altLang="en-US" dirty="0"/>
              <a:t>、</a:t>
            </a:r>
            <a:r>
              <a:rPr kumimoji="1" lang="en-US" altLang="ja-JP" dirty="0"/>
              <a:t>PHP</a:t>
            </a:r>
            <a:r>
              <a:rPr kumimoji="1" lang="ja-JP" altLang="en-US" dirty="0"/>
              <a:t>、</a:t>
            </a:r>
            <a:r>
              <a:rPr kumimoji="1" lang="en-US" altLang="ja-JP" dirty="0"/>
              <a:t>Python</a:t>
            </a:r>
            <a:r>
              <a:rPr kumimoji="1" lang="ja-JP" altLang="en-US" dirty="0"/>
              <a:t>、</a:t>
            </a:r>
            <a:r>
              <a:rPr kumimoji="1" lang="en-US" altLang="ja-JP" dirty="0"/>
              <a:t>Ruby</a:t>
            </a:r>
            <a:r>
              <a:rPr kumimoji="1" lang="ja-JP" altLang="en-US" dirty="0"/>
              <a:t>など</a:t>
            </a:r>
          </a:p>
        </p:txBody>
      </p:sp>
      <p:sp>
        <p:nvSpPr>
          <p:cNvPr id="5" name="吹き出し: 四角形 4">
            <a:extLst>
              <a:ext uri="{FF2B5EF4-FFF2-40B4-BE49-F238E27FC236}">
                <a16:creationId xmlns:a16="http://schemas.microsoft.com/office/drawing/2014/main" id="{8798AC48-29B0-8F41-DA20-F487FC4CEE44}"/>
              </a:ext>
            </a:extLst>
          </p:cNvPr>
          <p:cNvSpPr/>
          <p:nvPr/>
        </p:nvSpPr>
        <p:spPr>
          <a:xfrm>
            <a:off x="8521148" y="219986"/>
            <a:ext cx="2951922" cy="1325563"/>
          </a:xfrm>
          <a:prstGeom prst="wedgeRectCallout">
            <a:avLst>
              <a:gd name="adj1" fmla="val -21231"/>
              <a:gd name="adj2" fmla="val 8149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t>今回はフロントエンド開発を体験！</a:t>
            </a:r>
          </a:p>
        </p:txBody>
      </p:sp>
    </p:spTree>
    <p:extLst>
      <p:ext uri="{BB962C8B-B14F-4D97-AF65-F5344CB8AC3E}">
        <p14:creationId xmlns:p14="http://schemas.microsoft.com/office/powerpoint/2010/main" val="2317889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fltVal val="0"/>
                                          </p:val>
                                        </p:tav>
                                        <p:tav tm="100000">
                                          <p:val>
                                            <p:strVal val="#ppt_w"/>
                                          </p:val>
                                        </p:tav>
                                      </p:tavLst>
                                    </p:anim>
                                    <p:anim calcmode="lin" valueType="num">
                                      <p:cBhvr>
                                        <p:cTn id="24" dur="500" fill="hold"/>
                                        <p:tgtEl>
                                          <p:spTgt spid="5"/>
                                        </p:tgtEl>
                                        <p:attrNameLst>
                                          <p:attrName>ppt_h</p:attrName>
                                        </p:attrNameLst>
                                      </p:cBhvr>
                                      <p:tavLst>
                                        <p:tav tm="0">
                                          <p:val>
                                            <p:fltVal val="0"/>
                                          </p:val>
                                        </p:tav>
                                        <p:tav tm="100000">
                                          <p:val>
                                            <p:strVal val="#ppt_h"/>
                                          </p:val>
                                        </p:tav>
                                      </p:tavLst>
                                    </p:anim>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6B7598-693F-0E15-B900-B456C04C401A}"/>
              </a:ext>
            </a:extLst>
          </p:cNvPr>
          <p:cNvSpPr>
            <a:spLocks noGrp="1"/>
          </p:cNvSpPr>
          <p:nvPr>
            <p:ph type="title"/>
          </p:nvPr>
        </p:nvSpPr>
        <p:spPr>
          <a:xfrm>
            <a:off x="458694" y="443948"/>
            <a:ext cx="8596668" cy="1320800"/>
          </a:xfrm>
        </p:spPr>
        <p:txBody>
          <a:bodyPr/>
          <a:lstStyle/>
          <a:p>
            <a:r>
              <a:rPr kumimoji="1" lang="ja-JP" altLang="en-US" dirty="0"/>
              <a:t>フレームワーク</a:t>
            </a:r>
          </a:p>
        </p:txBody>
      </p:sp>
      <p:sp>
        <p:nvSpPr>
          <p:cNvPr id="3" name="コンテンツ プレースホルダー 2">
            <a:extLst>
              <a:ext uri="{FF2B5EF4-FFF2-40B4-BE49-F238E27FC236}">
                <a16:creationId xmlns:a16="http://schemas.microsoft.com/office/drawing/2014/main" id="{07843ACC-748B-CF2F-80CD-ED5A90985A33}"/>
              </a:ext>
            </a:extLst>
          </p:cNvPr>
          <p:cNvSpPr>
            <a:spLocks noGrp="1"/>
          </p:cNvSpPr>
          <p:nvPr>
            <p:ph idx="1"/>
          </p:nvPr>
        </p:nvSpPr>
        <p:spPr>
          <a:xfrm>
            <a:off x="458694" y="2049132"/>
            <a:ext cx="11274612" cy="4364920"/>
          </a:xfrm>
        </p:spPr>
        <p:txBody>
          <a:bodyPr>
            <a:normAutofit lnSpcReduction="10000"/>
          </a:bodyPr>
          <a:lstStyle/>
          <a:p>
            <a:r>
              <a:rPr kumimoji="1" lang="en-US" altLang="ja-JP" dirty="0">
                <a:solidFill>
                  <a:schemeClr val="bg2">
                    <a:lumMod val="50000"/>
                  </a:schemeClr>
                </a:solidFill>
              </a:rPr>
              <a:t>Web</a:t>
            </a:r>
            <a:r>
              <a:rPr kumimoji="1" lang="ja-JP" altLang="en-US" dirty="0">
                <a:solidFill>
                  <a:schemeClr val="bg2">
                    <a:lumMod val="50000"/>
                  </a:schemeClr>
                </a:solidFill>
              </a:rPr>
              <a:t>アプリケーションやシステムを開発するために必要な機能があらかじめ用意された枠組み。</a:t>
            </a:r>
            <a:endParaRPr kumimoji="1" lang="en-US" altLang="ja-JP" dirty="0">
              <a:solidFill>
                <a:schemeClr val="bg2">
                  <a:lumMod val="50000"/>
                </a:schemeClr>
              </a:solidFill>
            </a:endParaRPr>
          </a:p>
          <a:p>
            <a:pPr marL="0" indent="0">
              <a:buNone/>
            </a:pPr>
            <a:r>
              <a:rPr kumimoji="1" lang="ja-JP" altLang="en-US" dirty="0">
                <a:solidFill>
                  <a:schemeClr val="bg2">
                    <a:lumMod val="50000"/>
                  </a:schemeClr>
                </a:solidFill>
              </a:rPr>
              <a:t>　（慣れさえすれば素の言語を扱うより遥かに使いやすくなる）</a:t>
            </a:r>
            <a:endParaRPr kumimoji="1" lang="en-US" altLang="ja-JP" dirty="0">
              <a:solidFill>
                <a:schemeClr val="bg2">
                  <a:lumMod val="50000"/>
                </a:schemeClr>
              </a:solidFill>
            </a:endParaRPr>
          </a:p>
          <a:p>
            <a:pPr marL="0" indent="0">
              <a:buNone/>
            </a:pPr>
            <a:endParaRPr kumimoji="1" lang="en-US" altLang="ja-JP" dirty="0">
              <a:solidFill>
                <a:schemeClr val="bg2">
                  <a:lumMod val="50000"/>
                </a:schemeClr>
              </a:solidFill>
            </a:endParaRPr>
          </a:p>
          <a:p>
            <a:pPr marL="0" indent="0">
              <a:buNone/>
            </a:pPr>
            <a:r>
              <a:rPr kumimoji="1" lang="ja-JP" altLang="en-US" dirty="0">
                <a:solidFill>
                  <a:schemeClr val="bg2">
                    <a:lumMod val="50000"/>
                  </a:schemeClr>
                </a:solidFill>
              </a:rPr>
              <a:t>フロントエンド側</a:t>
            </a:r>
            <a:r>
              <a:rPr kumimoji="1" lang="en-US" altLang="ja-JP" dirty="0">
                <a:solidFill>
                  <a:schemeClr val="bg2">
                    <a:lumMod val="50000"/>
                  </a:schemeClr>
                </a:solidFill>
              </a:rPr>
              <a:t>…Bootstrap</a:t>
            </a:r>
            <a:r>
              <a:rPr kumimoji="1" lang="ja-JP" altLang="en-US" dirty="0">
                <a:solidFill>
                  <a:schemeClr val="bg2">
                    <a:lumMod val="50000"/>
                  </a:schemeClr>
                </a:solidFill>
              </a:rPr>
              <a:t>、</a:t>
            </a:r>
            <a:r>
              <a:rPr kumimoji="1" lang="en-US" altLang="ja-JP" dirty="0">
                <a:solidFill>
                  <a:schemeClr val="bg2">
                    <a:lumMod val="50000"/>
                  </a:schemeClr>
                </a:solidFill>
              </a:rPr>
              <a:t>React</a:t>
            </a:r>
            <a:r>
              <a:rPr kumimoji="1" lang="ja-JP" altLang="en-US" dirty="0">
                <a:solidFill>
                  <a:schemeClr val="bg2">
                    <a:lumMod val="50000"/>
                  </a:schemeClr>
                </a:solidFill>
              </a:rPr>
              <a:t>、</a:t>
            </a:r>
            <a:r>
              <a:rPr kumimoji="1" lang="en-US" altLang="ja-JP" dirty="0">
                <a:solidFill>
                  <a:schemeClr val="bg2">
                    <a:lumMod val="50000"/>
                  </a:schemeClr>
                </a:solidFill>
              </a:rPr>
              <a:t>Angular</a:t>
            </a:r>
            <a:r>
              <a:rPr kumimoji="1" lang="ja-JP" altLang="en-US" dirty="0">
                <a:solidFill>
                  <a:schemeClr val="bg2">
                    <a:lumMod val="50000"/>
                  </a:schemeClr>
                </a:solidFill>
              </a:rPr>
              <a:t>、</a:t>
            </a:r>
            <a:r>
              <a:rPr kumimoji="1" lang="en-US" altLang="ja-JP" dirty="0">
                <a:solidFill>
                  <a:schemeClr val="bg2">
                    <a:lumMod val="50000"/>
                  </a:schemeClr>
                </a:solidFill>
              </a:rPr>
              <a:t>Vue.js</a:t>
            </a:r>
            <a:r>
              <a:rPr kumimoji="1" lang="ja-JP" altLang="en-US" dirty="0">
                <a:solidFill>
                  <a:schemeClr val="bg2">
                    <a:lumMod val="50000"/>
                  </a:schemeClr>
                </a:solidFill>
              </a:rPr>
              <a:t>など</a:t>
            </a:r>
            <a:endParaRPr kumimoji="1" lang="en-US" altLang="ja-JP" dirty="0">
              <a:solidFill>
                <a:schemeClr val="bg2">
                  <a:lumMod val="50000"/>
                </a:schemeClr>
              </a:solidFill>
            </a:endParaRPr>
          </a:p>
          <a:p>
            <a:pPr marL="0" indent="0">
              <a:buNone/>
            </a:pPr>
            <a:r>
              <a:rPr kumimoji="1" lang="ja-JP" altLang="en-US" dirty="0">
                <a:solidFill>
                  <a:schemeClr val="bg2">
                    <a:lumMod val="50000"/>
                  </a:schemeClr>
                </a:solidFill>
              </a:rPr>
              <a:t>バックエンド側</a:t>
            </a:r>
            <a:r>
              <a:rPr kumimoji="1" lang="en-US" altLang="ja-JP" dirty="0">
                <a:solidFill>
                  <a:schemeClr val="bg2">
                    <a:lumMod val="50000"/>
                  </a:schemeClr>
                </a:solidFill>
              </a:rPr>
              <a:t>…Laravel</a:t>
            </a:r>
            <a:r>
              <a:rPr kumimoji="1" lang="ja-JP" altLang="en-US" dirty="0">
                <a:solidFill>
                  <a:schemeClr val="bg2">
                    <a:lumMod val="50000"/>
                  </a:schemeClr>
                </a:solidFill>
              </a:rPr>
              <a:t>、</a:t>
            </a:r>
            <a:r>
              <a:rPr kumimoji="1" lang="en-US" altLang="ja-JP" dirty="0">
                <a:solidFill>
                  <a:schemeClr val="bg2">
                    <a:lumMod val="50000"/>
                  </a:schemeClr>
                </a:solidFill>
              </a:rPr>
              <a:t>Symfony</a:t>
            </a:r>
            <a:r>
              <a:rPr kumimoji="1" lang="ja-JP" altLang="en-US" dirty="0">
                <a:solidFill>
                  <a:schemeClr val="bg2">
                    <a:lumMod val="50000"/>
                  </a:schemeClr>
                </a:solidFill>
              </a:rPr>
              <a:t>、</a:t>
            </a:r>
            <a:r>
              <a:rPr kumimoji="1" lang="en-US" altLang="ja-JP" dirty="0">
                <a:solidFill>
                  <a:schemeClr val="bg2">
                    <a:lumMod val="50000"/>
                  </a:schemeClr>
                </a:solidFill>
              </a:rPr>
              <a:t>Rails</a:t>
            </a:r>
            <a:r>
              <a:rPr kumimoji="1" lang="ja-JP" altLang="en-US" dirty="0">
                <a:solidFill>
                  <a:schemeClr val="bg2">
                    <a:lumMod val="50000"/>
                  </a:schemeClr>
                </a:solidFill>
              </a:rPr>
              <a:t>、</a:t>
            </a:r>
            <a:r>
              <a:rPr kumimoji="1" lang="en-US" altLang="ja-JP" dirty="0">
                <a:solidFill>
                  <a:schemeClr val="bg2">
                    <a:lumMod val="50000"/>
                  </a:schemeClr>
                </a:solidFill>
              </a:rPr>
              <a:t>Django</a:t>
            </a:r>
            <a:r>
              <a:rPr kumimoji="1" lang="ja-JP" altLang="en-US" dirty="0">
                <a:solidFill>
                  <a:schemeClr val="bg2">
                    <a:lumMod val="50000"/>
                  </a:schemeClr>
                </a:solidFill>
              </a:rPr>
              <a:t>など</a:t>
            </a:r>
            <a:endParaRPr kumimoji="1" lang="en-US" altLang="ja-JP" dirty="0">
              <a:solidFill>
                <a:schemeClr val="bg2">
                  <a:lumMod val="50000"/>
                </a:schemeClr>
              </a:solidFill>
            </a:endParaRPr>
          </a:p>
          <a:p>
            <a:pPr marL="0" indent="0">
              <a:buNone/>
            </a:pPr>
            <a:endParaRPr kumimoji="1" lang="en-US" altLang="ja-JP" dirty="0">
              <a:solidFill>
                <a:schemeClr val="bg2">
                  <a:lumMod val="50000"/>
                </a:schemeClr>
              </a:solidFill>
            </a:endParaRPr>
          </a:p>
          <a:p>
            <a:pPr marL="0" indent="0">
              <a:buNone/>
            </a:pPr>
            <a:r>
              <a:rPr lang="en-US" altLang="ja-JP" dirty="0">
                <a:solidFill>
                  <a:schemeClr val="bg2">
                    <a:lumMod val="50000"/>
                  </a:schemeClr>
                </a:solidFill>
              </a:rPr>
              <a:t>※</a:t>
            </a:r>
            <a:r>
              <a:rPr lang="en-US" altLang="ja-JP" dirty="0" err="1">
                <a:solidFill>
                  <a:schemeClr val="bg2">
                    <a:lumMod val="50000"/>
                  </a:schemeClr>
                </a:solidFill>
              </a:rPr>
              <a:t>Jquery</a:t>
            </a:r>
            <a:r>
              <a:rPr lang="en-US" altLang="ja-JP" dirty="0">
                <a:solidFill>
                  <a:schemeClr val="bg2">
                    <a:lumMod val="50000"/>
                  </a:schemeClr>
                </a:solidFill>
              </a:rPr>
              <a:t>…</a:t>
            </a:r>
            <a:r>
              <a:rPr lang="en-US" altLang="ja-JP" dirty="0" err="1">
                <a:solidFill>
                  <a:schemeClr val="bg2">
                    <a:lumMod val="50000"/>
                  </a:schemeClr>
                </a:solidFill>
              </a:rPr>
              <a:t>Javascirpt</a:t>
            </a:r>
            <a:r>
              <a:rPr lang="ja-JP" altLang="en-US" dirty="0">
                <a:solidFill>
                  <a:schemeClr val="bg2">
                    <a:lumMod val="50000"/>
                  </a:schemeClr>
                </a:solidFill>
              </a:rPr>
              <a:t>を扱いやすくするためのライブラリ。内部に設置したり外部から読み込むことで使用できる。フレームワークではない</a:t>
            </a:r>
            <a:endParaRPr lang="en-US" altLang="ja-JP" dirty="0">
              <a:solidFill>
                <a:schemeClr val="bg2">
                  <a:lumMod val="50000"/>
                </a:schemeClr>
              </a:solidFill>
            </a:endParaRPr>
          </a:p>
          <a:p>
            <a:pPr marL="0" indent="0">
              <a:buNone/>
            </a:pPr>
            <a:endParaRPr kumimoji="1" lang="en-US" altLang="ja-JP" dirty="0">
              <a:solidFill>
                <a:schemeClr val="bg2">
                  <a:lumMod val="50000"/>
                </a:schemeClr>
              </a:solidFill>
            </a:endParaRPr>
          </a:p>
          <a:p>
            <a:pPr marL="0" indent="0">
              <a:buNone/>
            </a:pPr>
            <a:r>
              <a:rPr kumimoji="1" lang="en-US" altLang="ja-JP" dirty="0">
                <a:solidFill>
                  <a:schemeClr val="bg2">
                    <a:lumMod val="50000"/>
                  </a:schemeClr>
                </a:solidFill>
              </a:rPr>
              <a:t>※Node.js…JavaScript</a:t>
            </a:r>
            <a:r>
              <a:rPr kumimoji="1" lang="ja-JP" altLang="en-US" dirty="0">
                <a:solidFill>
                  <a:schemeClr val="bg2">
                    <a:lumMod val="50000"/>
                  </a:schemeClr>
                </a:solidFill>
              </a:rPr>
              <a:t>実行環境の一つで、フレームワークとは別物だがサーバ側で</a:t>
            </a:r>
            <a:r>
              <a:rPr kumimoji="1" lang="en-US" altLang="ja-JP" dirty="0" err="1">
                <a:solidFill>
                  <a:schemeClr val="bg2">
                    <a:lumMod val="50000"/>
                  </a:schemeClr>
                </a:solidFill>
              </a:rPr>
              <a:t>JavaSctipt</a:t>
            </a:r>
            <a:r>
              <a:rPr kumimoji="1" lang="ja-JP" altLang="en-US" dirty="0">
                <a:solidFill>
                  <a:schemeClr val="bg2">
                    <a:lumMod val="50000"/>
                  </a:schemeClr>
                </a:solidFill>
              </a:rPr>
              <a:t>を動かすことができる</a:t>
            </a:r>
            <a:r>
              <a:rPr kumimoji="1" lang="ja-JP" altLang="en-US" dirty="0"/>
              <a:t>。</a:t>
            </a:r>
          </a:p>
        </p:txBody>
      </p:sp>
    </p:spTree>
    <p:extLst>
      <p:ext uri="{BB962C8B-B14F-4D97-AF65-F5344CB8AC3E}">
        <p14:creationId xmlns:p14="http://schemas.microsoft.com/office/powerpoint/2010/main" val="643717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DC0E35-A901-BE41-4863-0783AD12E721}"/>
              </a:ext>
            </a:extLst>
          </p:cNvPr>
          <p:cNvSpPr>
            <a:spLocks noGrp="1"/>
          </p:cNvSpPr>
          <p:nvPr>
            <p:ph type="title"/>
          </p:nvPr>
        </p:nvSpPr>
        <p:spPr>
          <a:xfrm>
            <a:off x="537881" y="910455"/>
            <a:ext cx="8596668" cy="1320800"/>
          </a:xfrm>
        </p:spPr>
        <p:txBody>
          <a:bodyPr/>
          <a:lstStyle/>
          <a:p>
            <a:r>
              <a:rPr kumimoji="1" lang="ja-JP" altLang="en-US" dirty="0"/>
              <a:t>スケジュール</a:t>
            </a:r>
          </a:p>
        </p:txBody>
      </p:sp>
      <p:graphicFrame>
        <p:nvGraphicFramePr>
          <p:cNvPr id="4" name="表 4">
            <a:extLst>
              <a:ext uri="{FF2B5EF4-FFF2-40B4-BE49-F238E27FC236}">
                <a16:creationId xmlns:a16="http://schemas.microsoft.com/office/drawing/2014/main" id="{6D03FFBC-6F01-3780-837B-99C800F040F5}"/>
              </a:ext>
            </a:extLst>
          </p:cNvPr>
          <p:cNvGraphicFramePr>
            <a:graphicFrameLocks noGrp="1"/>
          </p:cNvGraphicFramePr>
          <p:nvPr>
            <p:ph idx="1"/>
            <p:extLst>
              <p:ext uri="{D42A27DB-BD31-4B8C-83A1-F6EECF244321}">
                <p14:modId xmlns:p14="http://schemas.microsoft.com/office/powerpoint/2010/main" val="1827438915"/>
              </p:ext>
            </p:extLst>
          </p:nvPr>
        </p:nvGraphicFramePr>
        <p:xfrm>
          <a:off x="604992" y="2390862"/>
          <a:ext cx="5401525" cy="3169408"/>
        </p:xfrm>
        <a:graphic>
          <a:graphicData uri="http://schemas.openxmlformats.org/drawingml/2006/table">
            <a:tbl>
              <a:tblPr firstRow="1" bandRow="1">
                <a:tableStyleId>{5C22544A-7EE6-4342-B048-85BDC9FD1C3A}</a:tableStyleId>
              </a:tblPr>
              <a:tblGrid>
                <a:gridCol w="1186625">
                  <a:extLst>
                    <a:ext uri="{9D8B030D-6E8A-4147-A177-3AD203B41FA5}">
                      <a16:colId xmlns:a16="http://schemas.microsoft.com/office/drawing/2014/main" val="1503961429"/>
                    </a:ext>
                  </a:extLst>
                </a:gridCol>
                <a:gridCol w="4214900">
                  <a:extLst>
                    <a:ext uri="{9D8B030D-6E8A-4147-A177-3AD203B41FA5}">
                      <a16:colId xmlns:a16="http://schemas.microsoft.com/office/drawing/2014/main" val="720867825"/>
                    </a:ext>
                  </a:extLst>
                </a:gridCol>
              </a:tblGrid>
              <a:tr h="351965">
                <a:tc>
                  <a:txBody>
                    <a:bodyPr/>
                    <a:lstStyle/>
                    <a:p>
                      <a:r>
                        <a:rPr kumimoji="1" lang="ja-JP" altLang="en-US" dirty="0"/>
                        <a:t>時間</a:t>
                      </a:r>
                    </a:p>
                  </a:txBody>
                  <a:tcPr/>
                </a:tc>
                <a:tc>
                  <a:txBody>
                    <a:bodyPr/>
                    <a:lstStyle/>
                    <a:p>
                      <a:r>
                        <a:rPr kumimoji="1" lang="ja-JP" altLang="en-US" dirty="0"/>
                        <a:t>内容</a:t>
                      </a:r>
                    </a:p>
                  </a:txBody>
                  <a:tcPr/>
                </a:tc>
                <a:extLst>
                  <a:ext uri="{0D108BD9-81ED-4DB2-BD59-A6C34878D82A}">
                    <a16:rowId xmlns:a16="http://schemas.microsoft.com/office/drawing/2014/main" val="2261344354"/>
                  </a:ext>
                </a:extLst>
              </a:tr>
              <a:tr h="926145">
                <a:tc>
                  <a:txBody>
                    <a:bodyPr/>
                    <a:lstStyle/>
                    <a:p>
                      <a:r>
                        <a:rPr kumimoji="1" lang="en-US" altLang="ja-JP" dirty="0"/>
                        <a:t>9:00</a:t>
                      </a:r>
                      <a:r>
                        <a:rPr kumimoji="1" lang="ja-JP" altLang="en-US" dirty="0"/>
                        <a:t>～</a:t>
                      </a:r>
                    </a:p>
                  </a:txBody>
                  <a:tcPr/>
                </a:tc>
                <a:tc>
                  <a:txBody>
                    <a:bodyPr/>
                    <a:lstStyle/>
                    <a:p>
                      <a:r>
                        <a:rPr kumimoji="1" lang="ja-JP" altLang="en-US" dirty="0"/>
                        <a:t>自己紹介</a:t>
                      </a:r>
                      <a:endParaRPr kumimoji="1" lang="en-US" altLang="ja-JP" dirty="0"/>
                    </a:p>
                    <a:p>
                      <a:r>
                        <a:rPr kumimoji="1" lang="ja-JP" altLang="en-US" dirty="0"/>
                        <a:t>インターンシップ内容説明</a:t>
                      </a:r>
                      <a:endParaRPr kumimoji="1" lang="en-US" altLang="ja-JP" dirty="0"/>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dirty="0"/>
                        <a:t>会社説明</a:t>
                      </a:r>
                      <a:endParaRPr kumimoji="1" lang="en-US" altLang="ja-JP" dirty="0"/>
                    </a:p>
                  </a:txBody>
                  <a:tcPr/>
                </a:tc>
                <a:extLst>
                  <a:ext uri="{0D108BD9-81ED-4DB2-BD59-A6C34878D82A}">
                    <a16:rowId xmlns:a16="http://schemas.microsoft.com/office/drawing/2014/main" val="3791907414"/>
                  </a:ext>
                </a:extLst>
              </a:tr>
              <a:tr h="360727">
                <a:tc>
                  <a:txBody>
                    <a:bodyPr/>
                    <a:lstStyle/>
                    <a:p>
                      <a:r>
                        <a:rPr kumimoji="1" lang="en-US" altLang="ja-JP" dirty="0"/>
                        <a:t>9:30</a:t>
                      </a:r>
                      <a:r>
                        <a:rPr kumimoji="1" lang="ja-JP" altLang="en-US" dirty="0"/>
                        <a:t>～</a:t>
                      </a:r>
                    </a:p>
                  </a:txBody>
                  <a:tcPr/>
                </a:tc>
                <a:tc>
                  <a:txBody>
                    <a:bodyPr/>
                    <a:lstStyle/>
                    <a:p>
                      <a:r>
                        <a:rPr kumimoji="1" lang="ja-JP" altLang="en-US" dirty="0"/>
                        <a:t>座学</a:t>
                      </a:r>
                      <a:r>
                        <a:rPr kumimoji="1" lang="en-US" altLang="ja-JP" dirty="0"/>
                        <a:t>(Web</a:t>
                      </a:r>
                      <a:r>
                        <a:rPr kumimoji="1" lang="ja-JP" altLang="en-US" dirty="0"/>
                        <a:t>）</a:t>
                      </a:r>
                      <a:endParaRPr kumimoji="1" lang="en-US" altLang="ja-JP" dirty="0"/>
                    </a:p>
                  </a:txBody>
                  <a:tcPr/>
                </a:tc>
                <a:extLst>
                  <a:ext uri="{0D108BD9-81ED-4DB2-BD59-A6C34878D82A}">
                    <a16:rowId xmlns:a16="http://schemas.microsoft.com/office/drawing/2014/main" val="457438199"/>
                  </a:ext>
                </a:extLst>
              </a:tr>
              <a:tr h="370840">
                <a:tc>
                  <a:txBody>
                    <a:bodyPr/>
                    <a:lstStyle/>
                    <a:p>
                      <a:r>
                        <a:rPr kumimoji="1" lang="en-US" altLang="ja-JP" dirty="0"/>
                        <a:t>10:20</a:t>
                      </a:r>
                      <a:r>
                        <a:rPr kumimoji="1" lang="ja-JP" altLang="en-US" dirty="0"/>
                        <a:t>～</a:t>
                      </a:r>
                    </a:p>
                  </a:txBody>
                  <a:tcPr/>
                </a:tc>
                <a:tc>
                  <a:txBody>
                    <a:bodyPr/>
                    <a:lstStyle/>
                    <a:p>
                      <a:r>
                        <a:rPr kumimoji="1" lang="ja-JP" altLang="en-US" dirty="0"/>
                        <a:t>コンテンツ検討・作成</a:t>
                      </a:r>
                    </a:p>
                  </a:txBody>
                  <a:tcPr/>
                </a:tc>
                <a:extLst>
                  <a:ext uri="{0D108BD9-81ED-4DB2-BD59-A6C34878D82A}">
                    <a16:rowId xmlns:a16="http://schemas.microsoft.com/office/drawing/2014/main" val="992700391"/>
                  </a:ext>
                </a:extLst>
              </a:tr>
              <a:tr h="399223">
                <a:tc>
                  <a:txBody>
                    <a:bodyPr/>
                    <a:lstStyle/>
                    <a:p>
                      <a:r>
                        <a:rPr kumimoji="1" lang="en-US" altLang="ja-JP" dirty="0"/>
                        <a:t>13:00</a:t>
                      </a:r>
                      <a:r>
                        <a:rPr kumimoji="1" lang="ja-JP" altLang="en-US" dirty="0"/>
                        <a:t>～</a:t>
                      </a:r>
                    </a:p>
                  </a:txBody>
                  <a:tcPr/>
                </a:tc>
                <a:tc>
                  <a:txBody>
                    <a:bodyPr/>
                    <a:lstStyle/>
                    <a:p>
                      <a:r>
                        <a:rPr kumimoji="1" lang="ja-JP" altLang="en-US"/>
                        <a:t>昼食・昼休憩</a:t>
                      </a:r>
                    </a:p>
                  </a:txBody>
                  <a:tcPr/>
                </a:tc>
                <a:extLst>
                  <a:ext uri="{0D108BD9-81ED-4DB2-BD59-A6C34878D82A}">
                    <a16:rowId xmlns:a16="http://schemas.microsoft.com/office/drawing/2014/main" val="3392893945"/>
                  </a:ext>
                </a:extLst>
              </a:tr>
              <a:tr h="370840">
                <a:tc>
                  <a:txBody>
                    <a:bodyPr/>
                    <a:lstStyle/>
                    <a:p>
                      <a:r>
                        <a:rPr kumimoji="1" lang="en-US" altLang="ja-JP" dirty="0"/>
                        <a:t>14:00</a:t>
                      </a:r>
                      <a:r>
                        <a:rPr kumimoji="1" lang="ja-JP" altLang="en-US" dirty="0"/>
                        <a:t>～</a:t>
                      </a:r>
                    </a:p>
                  </a:txBody>
                  <a:tcPr/>
                </a:tc>
                <a:tc>
                  <a:txBody>
                    <a:bodyPr/>
                    <a:lstStyle/>
                    <a:p>
                      <a:r>
                        <a:rPr kumimoji="1" lang="ja-JP" altLang="en-US"/>
                        <a:t>コンテンツ作成</a:t>
                      </a:r>
                      <a:endParaRPr kumimoji="1" lang="ja-JP" altLang="en-US" dirty="0"/>
                    </a:p>
                  </a:txBody>
                  <a:tcPr/>
                </a:tc>
                <a:extLst>
                  <a:ext uri="{0D108BD9-81ED-4DB2-BD59-A6C34878D82A}">
                    <a16:rowId xmlns:a16="http://schemas.microsoft.com/office/drawing/2014/main" val="3613939747"/>
                  </a:ext>
                </a:extLst>
              </a:tr>
              <a:tr h="370840">
                <a:tc>
                  <a:txBody>
                    <a:bodyPr/>
                    <a:lstStyle/>
                    <a:p>
                      <a:r>
                        <a:rPr kumimoji="1" lang="en-US" altLang="ja-JP" dirty="0"/>
                        <a:t>17:15</a:t>
                      </a:r>
                      <a:r>
                        <a:rPr kumimoji="1" lang="ja-JP" altLang="en-US" dirty="0"/>
                        <a:t>～</a:t>
                      </a:r>
                    </a:p>
                  </a:txBody>
                  <a:tcPr/>
                </a:tc>
                <a:tc>
                  <a:txBody>
                    <a:bodyPr/>
                    <a:lstStyle/>
                    <a:p>
                      <a:r>
                        <a:rPr kumimoji="1" lang="ja-JP" altLang="en-US" dirty="0"/>
                        <a:t>進捗報告会</a:t>
                      </a:r>
                    </a:p>
                  </a:txBody>
                  <a:tcPr/>
                </a:tc>
                <a:extLst>
                  <a:ext uri="{0D108BD9-81ED-4DB2-BD59-A6C34878D82A}">
                    <a16:rowId xmlns:a16="http://schemas.microsoft.com/office/drawing/2014/main" val="402414701"/>
                  </a:ext>
                </a:extLst>
              </a:tr>
            </a:tbl>
          </a:graphicData>
        </a:graphic>
      </p:graphicFrame>
      <p:sp>
        <p:nvSpPr>
          <p:cNvPr id="7" name="テキスト ボックス 6">
            <a:extLst>
              <a:ext uri="{FF2B5EF4-FFF2-40B4-BE49-F238E27FC236}">
                <a16:creationId xmlns:a16="http://schemas.microsoft.com/office/drawing/2014/main" id="{8D8CD53F-5D0E-2B7E-3A1C-39BF11518C06}"/>
              </a:ext>
            </a:extLst>
          </p:cNvPr>
          <p:cNvSpPr txBox="1"/>
          <p:nvPr/>
        </p:nvSpPr>
        <p:spPr>
          <a:xfrm>
            <a:off x="537881" y="1962807"/>
            <a:ext cx="1736521" cy="369332"/>
          </a:xfrm>
          <a:prstGeom prst="rect">
            <a:avLst/>
          </a:prstGeom>
          <a:noFill/>
        </p:spPr>
        <p:txBody>
          <a:bodyPr wrap="square" rtlCol="0">
            <a:spAutoFit/>
          </a:bodyPr>
          <a:lstStyle/>
          <a:p>
            <a:r>
              <a:rPr kumimoji="1" lang="en-US" altLang="ja-JP" dirty="0"/>
              <a:t>1</a:t>
            </a:r>
            <a:r>
              <a:rPr kumimoji="1" lang="ja-JP" altLang="en-US" dirty="0"/>
              <a:t>日目</a:t>
            </a:r>
            <a:r>
              <a:rPr kumimoji="1" lang="en-US" altLang="ja-JP" dirty="0"/>
              <a:t>(9</a:t>
            </a:r>
            <a:r>
              <a:rPr kumimoji="1" lang="ja-JP" altLang="en-US" dirty="0"/>
              <a:t>月</a:t>
            </a:r>
            <a:r>
              <a:rPr kumimoji="1" lang="en-US" altLang="ja-JP" dirty="0"/>
              <a:t>4</a:t>
            </a:r>
            <a:r>
              <a:rPr kumimoji="1" lang="ja-JP" altLang="en-US" dirty="0"/>
              <a:t>日</a:t>
            </a:r>
            <a:r>
              <a:rPr kumimoji="1" lang="en-US" altLang="ja-JP" dirty="0"/>
              <a:t>)</a:t>
            </a:r>
            <a:endParaRPr kumimoji="1" lang="ja-JP" altLang="en-US" dirty="0"/>
          </a:p>
        </p:txBody>
      </p:sp>
      <p:graphicFrame>
        <p:nvGraphicFramePr>
          <p:cNvPr id="9" name="表 9">
            <a:extLst>
              <a:ext uri="{FF2B5EF4-FFF2-40B4-BE49-F238E27FC236}">
                <a16:creationId xmlns:a16="http://schemas.microsoft.com/office/drawing/2014/main" id="{7122E624-995A-7513-CFCF-9B78907370AA}"/>
              </a:ext>
            </a:extLst>
          </p:cNvPr>
          <p:cNvGraphicFramePr>
            <a:graphicFrameLocks noGrp="1"/>
          </p:cNvGraphicFramePr>
          <p:nvPr>
            <p:extLst>
              <p:ext uri="{D42A27DB-BD31-4B8C-83A1-F6EECF244321}">
                <p14:modId xmlns:p14="http://schemas.microsoft.com/office/powerpoint/2010/main" val="61930877"/>
              </p:ext>
            </p:extLst>
          </p:nvPr>
        </p:nvGraphicFramePr>
        <p:xfrm>
          <a:off x="6345751" y="2390862"/>
          <a:ext cx="4920664" cy="2605761"/>
        </p:xfrm>
        <a:graphic>
          <a:graphicData uri="http://schemas.openxmlformats.org/drawingml/2006/table">
            <a:tbl>
              <a:tblPr firstRow="1" bandRow="1">
                <a:tableStyleId>{5C22544A-7EE6-4342-B048-85BDC9FD1C3A}</a:tableStyleId>
              </a:tblPr>
              <a:tblGrid>
                <a:gridCol w="1104090">
                  <a:extLst>
                    <a:ext uri="{9D8B030D-6E8A-4147-A177-3AD203B41FA5}">
                      <a16:colId xmlns:a16="http://schemas.microsoft.com/office/drawing/2014/main" val="3915372094"/>
                    </a:ext>
                  </a:extLst>
                </a:gridCol>
                <a:gridCol w="3816574">
                  <a:extLst>
                    <a:ext uri="{9D8B030D-6E8A-4147-A177-3AD203B41FA5}">
                      <a16:colId xmlns:a16="http://schemas.microsoft.com/office/drawing/2014/main" val="3024859837"/>
                    </a:ext>
                  </a:extLst>
                </a:gridCol>
              </a:tblGrid>
              <a:tr h="370840">
                <a:tc>
                  <a:txBody>
                    <a:bodyPr/>
                    <a:lstStyle/>
                    <a:p>
                      <a:r>
                        <a:rPr kumimoji="1" lang="ja-JP" altLang="en-US" dirty="0"/>
                        <a:t>時間</a:t>
                      </a:r>
                    </a:p>
                  </a:txBody>
                  <a:tcPr/>
                </a:tc>
                <a:tc>
                  <a:txBody>
                    <a:bodyPr/>
                    <a:lstStyle/>
                    <a:p>
                      <a:r>
                        <a:rPr kumimoji="1" lang="ja-JP" altLang="en-US" dirty="0"/>
                        <a:t>内容</a:t>
                      </a:r>
                    </a:p>
                  </a:txBody>
                  <a:tcPr/>
                </a:tc>
                <a:extLst>
                  <a:ext uri="{0D108BD9-81ED-4DB2-BD59-A6C34878D82A}">
                    <a16:rowId xmlns:a16="http://schemas.microsoft.com/office/drawing/2014/main" val="2657668696"/>
                  </a:ext>
                </a:extLst>
              </a:tr>
              <a:tr h="370840">
                <a:tc>
                  <a:txBody>
                    <a:bodyPr/>
                    <a:lstStyle/>
                    <a:p>
                      <a:r>
                        <a:rPr kumimoji="1" lang="en-US" altLang="ja-JP" dirty="0"/>
                        <a:t>9:00</a:t>
                      </a:r>
                      <a:r>
                        <a:rPr kumimoji="1" lang="ja-JP" altLang="en-US" dirty="0"/>
                        <a:t>～</a:t>
                      </a:r>
                    </a:p>
                  </a:txBody>
                  <a:tcPr/>
                </a:tc>
                <a:tc>
                  <a:txBody>
                    <a:bodyPr/>
                    <a:lstStyle/>
                    <a:p>
                      <a:r>
                        <a:rPr kumimoji="1" lang="ja-JP" altLang="en-US" dirty="0"/>
                        <a:t>コンテンツ作成</a:t>
                      </a:r>
                    </a:p>
                  </a:txBody>
                  <a:tcPr/>
                </a:tc>
                <a:extLst>
                  <a:ext uri="{0D108BD9-81ED-4DB2-BD59-A6C34878D82A}">
                    <a16:rowId xmlns:a16="http://schemas.microsoft.com/office/drawing/2014/main" val="3254263525"/>
                  </a:ext>
                </a:extLst>
              </a:tr>
              <a:tr h="370840">
                <a:tc>
                  <a:txBody>
                    <a:bodyPr/>
                    <a:lstStyle/>
                    <a:p>
                      <a:r>
                        <a:rPr kumimoji="1" lang="en-US" altLang="ja-JP" dirty="0"/>
                        <a:t>13:00</a:t>
                      </a:r>
                      <a:r>
                        <a:rPr kumimoji="1" lang="ja-JP" altLang="en-US" dirty="0"/>
                        <a:t>～</a:t>
                      </a:r>
                    </a:p>
                  </a:txBody>
                  <a:tcPr/>
                </a:tc>
                <a:tc>
                  <a:txBody>
                    <a:bodyPr/>
                    <a:lstStyle/>
                    <a:p>
                      <a:r>
                        <a:rPr kumimoji="1" lang="ja-JP" altLang="en-US" dirty="0"/>
                        <a:t>昼食・昼休憩</a:t>
                      </a:r>
                    </a:p>
                  </a:txBody>
                  <a:tcPr/>
                </a:tc>
                <a:extLst>
                  <a:ext uri="{0D108BD9-81ED-4DB2-BD59-A6C34878D82A}">
                    <a16:rowId xmlns:a16="http://schemas.microsoft.com/office/drawing/2014/main" val="639029875"/>
                  </a:ext>
                </a:extLst>
              </a:tr>
              <a:tr h="380721">
                <a:tc>
                  <a:txBody>
                    <a:bodyPr/>
                    <a:lstStyle/>
                    <a:p>
                      <a:r>
                        <a:rPr kumimoji="1" lang="en-US" altLang="ja-JP" dirty="0"/>
                        <a:t>14:00</a:t>
                      </a:r>
                      <a:r>
                        <a:rPr kumimoji="1" lang="ja-JP" altLang="en-US" dirty="0"/>
                        <a:t>～</a:t>
                      </a:r>
                    </a:p>
                  </a:txBody>
                  <a:tcPr/>
                </a:tc>
                <a:tc>
                  <a:txBody>
                    <a:bodyPr/>
                    <a:lstStyle/>
                    <a:p>
                      <a:r>
                        <a:rPr kumimoji="1" lang="ja-JP" altLang="en-US" dirty="0"/>
                        <a:t>コンテンツ作成</a:t>
                      </a:r>
                    </a:p>
                  </a:txBody>
                  <a:tcPr/>
                </a:tc>
                <a:extLst>
                  <a:ext uri="{0D108BD9-81ED-4DB2-BD59-A6C34878D82A}">
                    <a16:rowId xmlns:a16="http://schemas.microsoft.com/office/drawing/2014/main" val="1837748936"/>
                  </a:ext>
                </a:extLst>
              </a:tr>
              <a:tr h="370840">
                <a:tc>
                  <a:txBody>
                    <a:bodyPr/>
                    <a:lstStyle/>
                    <a:p>
                      <a:r>
                        <a:rPr kumimoji="1" lang="en-US" altLang="ja-JP" dirty="0"/>
                        <a:t>15:30</a:t>
                      </a:r>
                      <a:r>
                        <a:rPr kumimoji="1" lang="ja-JP" altLang="en-US" dirty="0"/>
                        <a:t>～</a:t>
                      </a:r>
                    </a:p>
                  </a:txBody>
                  <a:tcPr/>
                </a:tc>
                <a:tc>
                  <a:txBody>
                    <a:bodyPr/>
                    <a:lstStyle/>
                    <a:p>
                      <a:r>
                        <a:rPr kumimoji="1" lang="ja-JP" altLang="en-US" dirty="0"/>
                        <a:t>発表会の説明・準備</a:t>
                      </a:r>
                    </a:p>
                  </a:txBody>
                  <a:tcPr/>
                </a:tc>
                <a:extLst>
                  <a:ext uri="{0D108BD9-81ED-4DB2-BD59-A6C34878D82A}">
                    <a16:rowId xmlns:a16="http://schemas.microsoft.com/office/drawing/2014/main" val="3444493420"/>
                  </a:ext>
                </a:extLst>
              </a:tr>
              <a:tr h="370840">
                <a:tc>
                  <a:txBody>
                    <a:bodyPr/>
                    <a:lstStyle/>
                    <a:p>
                      <a:r>
                        <a:rPr kumimoji="1" lang="en-US" altLang="ja-JP" dirty="0"/>
                        <a:t>16:30</a:t>
                      </a:r>
                      <a:r>
                        <a:rPr kumimoji="1" lang="ja-JP" altLang="en-US" dirty="0"/>
                        <a:t>～</a:t>
                      </a:r>
                    </a:p>
                  </a:txBody>
                  <a:tcPr/>
                </a:tc>
                <a:tc>
                  <a:txBody>
                    <a:bodyPr/>
                    <a:lstStyle/>
                    <a:p>
                      <a:r>
                        <a:rPr kumimoji="1" lang="ja-JP" altLang="en-US" dirty="0"/>
                        <a:t>発表会</a:t>
                      </a:r>
                    </a:p>
                  </a:txBody>
                  <a:tcPr/>
                </a:tc>
                <a:extLst>
                  <a:ext uri="{0D108BD9-81ED-4DB2-BD59-A6C34878D82A}">
                    <a16:rowId xmlns:a16="http://schemas.microsoft.com/office/drawing/2014/main" val="1668053132"/>
                  </a:ext>
                </a:extLst>
              </a:tr>
              <a:tr h="370840">
                <a:tc>
                  <a:txBody>
                    <a:bodyPr/>
                    <a:lstStyle/>
                    <a:p>
                      <a:r>
                        <a:rPr kumimoji="1" lang="en-US" altLang="ja-JP" dirty="0"/>
                        <a:t>17:15</a:t>
                      </a:r>
                      <a:r>
                        <a:rPr kumimoji="1" lang="ja-JP" altLang="en-US" dirty="0"/>
                        <a:t>～</a:t>
                      </a:r>
                    </a:p>
                  </a:txBody>
                  <a:tcPr/>
                </a:tc>
                <a:tc>
                  <a:txBody>
                    <a:bodyPr/>
                    <a:lstStyle/>
                    <a:p>
                      <a:r>
                        <a:rPr kumimoji="1" lang="ja-JP" altLang="en-US" dirty="0"/>
                        <a:t>発表を終えての感想</a:t>
                      </a:r>
                      <a:endParaRPr kumimoji="1" lang="en-US" altLang="ja-JP" dirty="0"/>
                    </a:p>
                  </a:txBody>
                  <a:tcPr/>
                </a:tc>
                <a:extLst>
                  <a:ext uri="{0D108BD9-81ED-4DB2-BD59-A6C34878D82A}">
                    <a16:rowId xmlns:a16="http://schemas.microsoft.com/office/drawing/2014/main" val="151346780"/>
                  </a:ext>
                </a:extLst>
              </a:tr>
            </a:tbl>
          </a:graphicData>
        </a:graphic>
      </p:graphicFrame>
      <p:sp>
        <p:nvSpPr>
          <p:cNvPr id="10" name="テキスト ボックス 9">
            <a:extLst>
              <a:ext uri="{FF2B5EF4-FFF2-40B4-BE49-F238E27FC236}">
                <a16:creationId xmlns:a16="http://schemas.microsoft.com/office/drawing/2014/main" id="{17849C46-1CB2-A349-BF2E-A721D1787352}"/>
              </a:ext>
            </a:extLst>
          </p:cNvPr>
          <p:cNvSpPr txBox="1"/>
          <p:nvPr/>
        </p:nvSpPr>
        <p:spPr>
          <a:xfrm>
            <a:off x="6270250" y="1962807"/>
            <a:ext cx="1879134" cy="369332"/>
          </a:xfrm>
          <a:prstGeom prst="rect">
            <a:avLst/>
          </a:prstGeom>
          <a:noFill/>
        </p:spPr>
        <p:txBody>
          <a:bodyPr wrap="square" rtlCol="0">
            <a:spAutoFit/>
          </a:bodyPr>
          <a:lstStyle/>
          <a:p>
            <a:r>
              <a:rPr kumimoji="1" lang="en-US" altLang="ja-JP" dirty="0"/>
              <a:t>2</a:t>
            </a:r>
            <a:r>
              <a:rPr kumimoji="1" lang="ja-JP" altLang="en-US" dirty="0"/>
              <a:t>日目</a:t>
            </a:r>
            <a:r>
              <a:rPr kumimoji="1" lang="en-US" altLang="ja-JP" dirty="0"/>
              <a:t>(9</a:t>
            </a:r>
            <a:r>
              <a:rPr kumimoji="1" lang="ja-JP" altLang="en-US" dirty="0"/>
              <a:t>月</a:t>
            </a:r>
            <a:r>
              <a:rPr kumimoji="1" lang="en-US" altLang="ja-JP" dirty="0"/>
              <a:t>5</a:t>
            </a:r>
            <a:r>
              <a:rPr kumimoji="1" lang="ja-JP" altLang="en-US" dirty="0"/>
              <a:t>日</a:t>
            </a:r>
            <a:r>
              <a:rPr kumimoji="1" lang="en-US" altLang="ja-JP" dirty="0"/>
              <a:t>)</a:t>
            </a:r>
            <a:endParaRPr kumimoji="1" lang="ja-JP" altLang="en-US" dirty="0"/>
          </a:p>
        </p:txBody>
      </p:sp>
    </p:spTree>
    <p:extLst>
      <p:ext uri="{BB962C8B-B14F-4D97-AF65-F5344CB8AC3E}">
        <p14:creationId xmlns:p14="http://schemas.microsoft.com/office/powerpoint/2010/main" val="19068851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84BFFD-B5FE-4C71-BE6B-36493DF9AAD3}"/>
              </a:ext>
            </a:extLst>
          </p:cNvPr>
          <p:cNvSpPr>
            <a:spLocks noGrp="1"/>
          </p:cNvSpPr>
          <p:nvPr>
            <p:ph type="title"/>
          </p:nvPr>
        </p:nvSpPr>
        <p:spPr>
          <a:xfrm>
            <a:off x="684212" y="237549"/>
            <a:ext cx="8534400" cy="1507067"/>
          </a:xfrm>
        </p:spPr>
        <p:txBody>
          <a:bodyPr/>
          <a:lstStyle/>
          <a:p>
            <a:r>
              <a:rPr kumimoji="1" lang="en-US" altLang="ja-JP" dirty="0"/>
              <a:t>Git</a:t>
            </a:r>
            <a:endParaRPr kumimoji="1" lang="ja-JP" altLang="en-US" dirty="0"/>
          </a:p>
        </p:txBody>
      </p:sp>
      <p:sp>
        <p:nvSpPr>
          <p:cNvPr id="3" name="コンテンツ プレースホルダー 2">
            <a:extLst>
              <a:ext uri="{FF2B5EF4-FFF2-40B4-BE49-F238E27FC236}">
                <a16:creationId xmlns:a16="http://schemas.microsoft.com/office/drawing/2014/main" id="{5BC46062-0BAF-D12F-DB50-0FF71F03974A}"/>
              </a:ext>
            </a:extLst>
          </p:cNvPr>
          <p:cNvSpPr>
            <a:spLocks noGrp="1"/>
          </p:cNvSpPr>
          <p:nvPr>
            <p:ph idx="1"/>
          </p:nvPr>
        </p:nvSpPr>
        <p:spPr>
          <a:xfrm>
            <a:off x="572244" y="723123"/>
            <a:ext cx="11380271" cy="4987212"/>
          </a:xfrm>
        </p:spPr>
        <p:txBody>
          <a:bodyPr/>
          <a:lstStyle/>
          <a:p>
            <a:r>
              <a:rPr lang="en-US" altLang="ja-JP" b="1" i="0" dirty="0">
                <a:effectLst/>
              </a:rPr>
              <a:t>Git</a:t>
            </a:r>
            <a:r>
              <a:rPr lang="ja-JP" altLang="en-US" b="0" i="0" dirty="0">
                <a:effectLst/>
              </a:rPr>
              <a:t>（ギット）</a:t>
            </a:r>
            <a:r>
              <a:rPr lang="ja-JP" altLang="en-US" dirty="0"/>
              <a:t>：</a:t>
            </a:r>
            <a:r>
              <a:rPr lang="ja-JP" altLang="en-US" b="0" i="0" dirty="0">
                <a:effectLst/>
              </a:rPr>
              <a:t>ソースコードのバージョン管理システム。 </a:t>
            </a:r>
            <a:endParaRPr lang="en-US" altLang="ja-JP" b="0" i="0" dirty="0">
              <a:effectLst/>
            </a:endParaRPr>
          </a:p>
          <a:p>
            <a:r>
              <a:rPr lang="en-US" altLang="ja-JP" b="0" i="0" dirty="0">
                <a:effectLst/>
              </a:rPr>
              <a:t>Git</a:t>
            </a:r>
            <a:r>
              <a:rPr lang="ja-JP" altLang="en-US" b="0" i="0" dirty="0">
                <a:effectLst/>
              </a:rPr>
              <a:t>を利用することで、開発者間で記述したソースコードの変更履歴を記録</a:t>
            </a:r>
            <a:r>
              <a:rPr lang="ja-JP" altLang="en-US" dirty="0"/>
              <a:t>・</a:t>
            </a:r>
            <a:r>
              <a:rPr lang="ja-JP" altLang="en-US" b="0" i="0" dirty="0">
                <a:effectLst/>
              </a:rPr>
              <a:t>辿ることができる。</a:t>
            </a:r>
            <a:endParaRPr lang="en-US" altLang="ja-JP" b="0" i="0" dirty="0">
              <a:effectLst/>
            </a:endParaRPr>
          </a:p>
          <a:p>
            <a:pPr marL="0" indent="0">
              <a:buNone/>
            </a:pPr>
            <a:r>
              <a:rPr kumimoji="1" lang="ja-JP" altLang="en-US" dirty="0"/>
              <a:t>→　簡単に言えば、ソースコードのセーブとロードができる</a:t>
            </a:r>
            <a:endParaRPr kumimoji="1" lang="en-US" altLang="ja-JP" dirty="0"/>
          </a:p>
          <a:p>
            <a:pPr marL="0" indent="0">
              <a:buNone/>
            </a:pPr>
            <a:endParaRPr lang="en-US" altLang="ja-JP" dirty="0"/>
          </a:p>
          <a:p>
            <a:r>
              <a:rPr lang="en-US" altLang="ja-JP" b="1" dirty="0"/>
              <a:t>CUI</a:t>
            </a:r>
            <a:r>
              <a:rPr lang="ja-JP" altLang="en-US" dirty="0"/>
              <a:t>：キーボードで文字やコマンドを入力し操作する、テキストベースなインターフェース</a:t>
            </a:r>
            <a:endParaRPr lang="en-US" altLang="ja-JP" dirty="0"/>
          </a:p>
          <a:p>
            <a:r>
              <a:rPr lang="en-US" altLang="ja-JP" b="1" dirty="0"/>
              <a:t>GUI</a:t>
            </a:r>
            <a:r>
              <a:rPr lang="ja-JP" altLang="en-US" dirty="0"/>
              <a:t>：マウスを主に利用しアイコンやボタンを操作する、視覚的なインターフェース</a:t>
            </a:r>
            <a:endParaRPr lang="en-US" altLang="ja-JP" b="1" dirty="0"/>
          </a:p>
        </p:txBody>
      </p:sp>
      <p:sp>
        <p:nvSpPr>
          <p:cNvPr id="8" name="吹き出し: 四角形 7">
            <a:extLst>
              <a:ext uri="{FF2B5EF4-FFF2-40B4-BE49-F238E27FC236}">
                <a16:creationId xmlns:a16="http://schemas.microsoft.com/office/drawing/2014/main" id="{7A39B7A5-0B3D-B45E-796F-0A99D535D884}"/>
              </a:ext>
            </a:extLst>
          </p:cNvPr>
          <p:cNvSpPr/>
          <p:nvPr/>
        </p:nvSpPr>
        <p:spPr>
          <a:xfrm>
            <a:off x="879376" y="5113385"/>
            <a:ext cx="2951922" cy="761060"/>
          </a:xfrm>
          <a:prstGeom prst="wedgeRectCallout">
            <a:avLst>
              <a:gd name="adj1" fmla="val -20282"/>
              <a:gd name="adj2" fmla="val -109984"/>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t>今回は</a:t>
            </a:r>
            <a:r>
              <a:rPr kumimoji="1" lang="en-US" altLang="ja-JP" dirty="0"/>
              <a:t>CUI</a:t>
            </a:r>
            <a:r>
              <a:rPr kumimoji="1" lang="ja-JP" altLang="en-US" dirty="0"/>
              <a:t>で</a:t>
            </a:r>
            <a:r>
              <a:rPr kumimoji="1" lang="en-US" altLang="ja-JP" dirty="0"/>
              <a:t>Git</a:t>
            </a:r>
            <a:r>
              <a:rPr kumimoji="1" lang="ja-JP" altLang="en-US" dirty="0"/>
              <a:t>を体験！</a:t>
            </a:r>
          </a:p>
        </p:txBody>
      </p:sp>
    </p:spTree>
    <p:extLst>
      <p:ext uri="{BB962C8B-B14F-4D97-AF65-F5344CB8AC3E}">
        <p14:creationId xmlns:p14="http://schemas.microsoft.com/office/powerpoint/2010/main" val="100977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84BFFD-B5FE-4C71-BE6B-36493DF9AAD3}"/>
              </a:ext>
            </a:extLst>
          </p:cNvPr>
          <p:cNvSpPr>
            <a:spLocks noGrp="1"/>
          </p:cNvSpPr>
          <p:nvPr>
            <p:ph type="title"/>
          </p:nvPr>
        </p:nvSpPr>
        <p:spPr>
          <a:xfrm>
            <a:off x="684212" y="237549"/>
            <a:ext cx="8534400" cy="1507067"/>
          </a:xfrm>
        </p:spPr>
        <p:txBody>
          <a:bodyPr/>
          <a:lstStyle/>
          <a:p>
            <a:r>
              <a:rPr kumimoji="1" lang="en-US" altLang="ja-JP" dirty="0"/>
              <a:t>Git_</a:t>
            </a:r>
            <a:r>
              <a:rPr kumimoji="1" lang="ja-JP" altLang="en-US" dirty="0"/>
              <a:t>基本用語</a:t>
            </a:r>
          </a:p>
        </p:txBody>
      </p:sp>
      <p:sp>
        <p:nvSpPr>
          <p:cNvPr id="3" name="コンテンツ プレースホルダー 2">
            <a:extLst>
              <a:ext uri="{FF2B5EF4-FFF2-40B4-BE49-F238E27FC236}">
                <a16:creationId xmlns:a16="http://schemas.microsoft.com/office/drawing/2014/main" id="{5BC46062-0BAF-D12F-DB50-0FF71F03974A}"/>
              </a:ext>
            </a:extLst>
          </p:cNvPr>
          <p:cNvSpPr>
            <a:spLocks noGrp="1"/>
          </p:cNvSpPr>
          <p:nvPr>
            <p:ph idx="1"/>
          </p:nvPr>
        </p:nvSpPr>
        <p:spPr>
          <a:xfrm>
            <a:off x="684212" y="1582093"/>
            <a:ext cx="10913739" cy="4716070"/>
          </a:xfrm>
        </p:spPr>
        <p:txBody>
          <a:bodyPr>
            <a:normAutofit fontScale="92500" lnSpcReduction="20000"/>
          </a:bodyPr>
          <a:lstStyle/>
          <a:p>
            <a:r>
              <a:rPr lang="en-US" altLang="ja-JP" b="1" dirty="0" err="1"/>
              <a:t>Repisitory</a:t>
            </a:r>
            <a:r>
              <a:rPr lang="ja-JP" altLang="en-US" b="1" dirty="0"/>
              <a:t>（リポジトリ）</a:t>
            </a:r>
            <a:r>
              <a:rPr lang="ja-JP" altLang="en-US" dirty="0"/>
              <a:t>：ファイルや変更履歴を保存しておくデータべース。</a:t>
            </a:r>
            <a:endParaRPr lang="en-US" altLang="ja-JP" dirty="0"/>
          </a:p>
          <a:p>
            <a:pPr marL="0" indent="0">
              <a:buNone/>
            </a:pPr>
            <a:r>
              <a:rPr lang="ja-JP" altLang="en-US" dirty="0"/>
              <a:t>　　・</a:t>
            </a:r>
            <a:r>
              <a:rPr lang="ja-JP" altLang="en-US" u="sng" dirty="0"/>
              <a:t>リモートリポジトリ</a:t>
            </a:r>
            <a:r>
              <a:rPr lang="ja-JP" altLang="en-US" dirty="0"/>
              <a:t>：ネットワーク上（共有環境）にあるリポジトリ。　</a:t>
            </a:r>
            <a:endParaRPr lang="en-US" altLang="ja-JP" dirty="0"/>
          </a:p>
          <a:p>
            <a:pPr marL="0" indent="0">
              <a:buNone/>
            </a:pPr>
            <a:r>
              <a:rPr lang="ja-JP" altLang="en-US" dirty="0"/>
              <a:t>　　・</a:t>
            </a:r>
            <a:r>
              <a:rPr lang="ja-JP" altLang="en-US" u="sng" dirty="0"/>
              <a:t>ローカルリポジトリ</a:t>
            </a:r>
            <a:r>
              <a:rPr lang="ja-JP" altLang="en-US" dirty="0"/>
              <a:t>：ローカル上（自分の環境）にあるリポジトリ。 　　　</a:t>
            </a:r>
            <a:endParaRPr lang="en-US" altLang="ja-JP" dirty="0"/>
          </a:p>
          <a:p>
            <a:pPr marL="0" indent="0">
              <a:buNone/>
            </a:pPr>
            <a:r>
              <a:rPr lang="ja-JP" altLang="en-US" b="1" dirty="0"/>
              <a:t>　</a:t>
            </a:r>
            <a:r>
              <a:rPr lang="en-US" altLang="ja-JP" b="1" dirty="0"/>
              <a:t>※</a:t>
            </a:r>
            <a:r>
              <a:rPr lang="ja-JP" altLang="en-US" b="1" dirty="0"/>
              <a:t> </a:t>
            </a:r>
            <a:r>
              <a:rPr lang="ja-JP" altLang="en-US" dirty="0"/>
              <a:t>ローカルリポジトリで作業をして、作業分をリモートリポジトリに反映する流れが基本。</a:t>
            </a:r>
            <a:endParaRPr lang="en-US" altLang="ja-JP" dirty="0"/>
          </a:p>
          <a:p>
            <a:pPr marL="0" indent="0">
              <a:buNone/>
            </a:pPr>
            <a:endParaRPr lang="en-US" altLang="ja-JP" b="1" dirty="0"/>
          </a:p>
          <a:p>
            <a:r>
              <a:rPr lang="en-US" altLang="ja-JP" b="1" i="0" dirty="0">
                <a:effectLst/>
              </a:rPr>
              <a:t>Commit</a:t>
            </a:r>
            <a:r>
              <a:rPr lang="ja-JP" altLang="en-US" dirty="0"/>
              <a:t> </a:t>
            </a:r>
            <a:r>
              <a:rPr lang="ja-JP" altLang="en-US" b="1" dirty="0"/>
              <a:t>（コミット）</a:t>
            </a:r>
            <a:r>
              <a:rPr lang="ja-JP" altLang="en-US" dirty="0"/>
              <a:t>：ファイルや変更履歴をリポジトリへ登録する</a:t>
            </a:r>
            <a:endParaRPr lang="en-US" altLang="ja-JP" dirty="0"/>
          </a:p>
          <a:p>
            <a:r>
              <a:rPr lang="en-US" altLang="ja-JP" b="1" dirty="0"/>
              <a:t>Push</a:t>
            </a:r>
            <a:r>
              <a:rPr lang="ja-JP" altLang="en-US" dirty="0"/>
              <a:t> </a:t>
            </a:r>
            <a:r>
              <a:rPr lang="ja-JP" altLang="en-US" b="1" dirty="0"/>
              <a:t>（プッシュ）</a:t>
            </a:r>
            <a:r>
              <a:rPr lang="ja-JP" altLang="en-US" dirty="0"/>
              <a:t>：コミットをローカルリポジトリからリモートリポジトリへ反映する</a:t>
            </a:r>
            <a:endParaRPr lang="en-US" altLang="ja-JP" dirty="0"/>
          </a:p>
          <a:p>
            <a:pPr marL="0" indent="0">
              <a:buNone/>
            </a:pPr>
            <a:r>
              <a:rPr lang="ja-JP" altLang="en-US" b="1" dirty="0"/>
              <a:t>　</a:t>
            </a:r>
            <a:r>
              <a:rPr lang="en-US" altLang="ja-JP" b="1" dirty="0"/>
              <a:t>※ </a:t>
            </a:r>
            <a:r>
              <a:rPr lang="ja-JP" altLang="en-US" dirty="0"/>
              <a:t>作業が一区切り付いたらコミット、作業終了 もしくは退勤時に作業進捗を示すためにプッ　　</a:t>
            </a:r>
            <a:endParaRPr lang="en-US" altLang="ja-JP" dirty="0"/>
          </a:p>
          <a:p>
            <a:pPr marL="0" indent="0">
              <a:buNone/>
            </a:pPr>
            <a:r>
              <a:rPr lang="ja-JP" altLang="en-US" dirty="0"/>
              <a:t>　　 シュすることが一般的。</a:t>
            </a:r>
            <a:endParaRPr lang="en-US" altLang="ja-JP" b="1" dirty="0"/>
          </a:p>
          <a:p>
            <a:pPr marL="0" indent="0">
              <a:buNone/>
            </a:pPr>
            <a:endParaRPr lang="en-US" altLang="ja-JP" b="1" dirty="0"/>
          </a:p>
          <a:p>
            <a:r>
              <a:rPr lang="en-US" altLang="ja-JP" b="1" i="0" dirty="0">
                <a:effectLst/>
              </a:rPr>
              <a:t>Pull</a:t>
            </a:r>
            <a:r>
              <a:rPr lang="ja-JP" altLang="en-US" b="1" i="0" dirty="0">
                <a:effectLst/>
              </a:rPr>
              <a:t>（プル）</a:t>
            </a:r>
            <a:r>
              <a:rPr lang="ja-JP" altLang="en-US" dirty="0"/>
              <a:t>：リモートリポジトリのコミットをローカルリポジトリへ反映する</a:t>
            </a:r>
            <a:endParaRPr lang="en-US" altLang="ja-JP" b="1" i="0" dirty="0">
              <a:effectLst/>
            </a:endParaRPr>
          </a:p>
          <a:p>
            <a:r>
              <a:rPr lang="en-US" altLang="ja-JP" b="1" dirty="0"/>
              <a:t>Clone</a:t>
            </a:r>
            <a:r>
              <a:rPr lang="ja-JP" altLang="en-US" b="1" dirty="0"/>
              <a:t>（クローン）</a:t>
            </a:r>
            <a:r>
              <a:rPr lang="ja-JP" altLang="en-US" dirty="0"/>
              <a:t>：リモートリポジトリのコミットをローカルリポジトリへ全てコピーする</a:t>
            </a:r>
            <a:endParaRPr lang="en-US" altLang="ja-JP" dirty="0"/>
          </a:p>
          <a:p>
            <a:pPr marL="0" indent="0">
              <a:buNone/>
            </a:pPr>
            <a:endParaRPr kumimoji="1" lang="ja-JP" altLang="en-US" dirty="0"/>
          </a:p>
        </p:txBody>
      </p:sp>
    </p:spTree>
    <p:extLst>
      <p:ext uri="{BB962C8B-B14F-4D97-AF65-F5344CB8AC3E}">
        <p14:creationId xmlns:p14="http://schemas.microsoft.com/office/powerpoint/2010/main" val="3296736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499"/>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499"/>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84BFFD-B5FE-4C71-BE6B-36493DF9AAD3}"/>
              </a:ext>
            </a:extLst>
          </p:cNvPr>
          <p:cNvSpPr>
            <a:spLocks noGrp="1"/>
          </p:cNvSpPr>
          <p:nvPr>
            <p:ph type="title"/>
          </p:nvPr>
        </p:nvSpPr>
        <p:spPr>
          <a:xfrm>
            <a:off x="684212" y="237549"/>
            <a:ext cx="8534400" cy="1507067"/>
          </a:xfrm>
        </p:spPr>
        <p:txBody>
          <a:bodyPr/>
          <a:lstStyle/>
          <a:p>
            <a:r>
              <a:rPr kumimoji="1" lang="en-US" altLang="ja-JP" dirty="0"/>
              <a:t>Git_</a:t>
            </a:r>
            <a:r>
              <a:rPr kumimoji="1" lang="ja-JP" altLang="en-US" dirty="0"/>
              <a:t>基本用語</a:t>
            </a:r>
          </a:p>
        </p:txBody>
      </p:sp>
      <p:sp>
        <p:nvSpPr>
          <p:cNvPr id="3" name="コンテンツ プレースホルダー 2">
            <a:extLst>
              <a:ext uri="{FF2B5EF4-FFF2-40B4-BE49-F238E27FC236}">
                <a16:creationId xmlns:a16="http://schemas.microsoft.com/office/drawing/2014/main" id="{5BC46062-0BAF-D12F-DB50-0FF71F03974A}"/>
              </a:ext>
            </a:extLst>
          </p:cNvPr>
          <p:cNvSpPr>
            <a:spLocks noGrp="1"/>
          </p:cNvSpPr>
          <p:nvPr>
            <p:ph idx="1"/>
          </p:nvPr>
        </p:nvSpPr>
        <p:spPr>
          <a:xfrm>
            <a:off x="684212" y="1266909"/>
            <a:ext cx="10913739" cy="4716070"/>
          </a:xfrm>
        </p:spPr>
        <p:txBody>
          <a:bodyPr>
            <a:normAutofit/>
          </a:bodyPr>
          <a:lstStyle/>
          <a:p>
            <a:r>
              <a:rPr lang="en-US" altLang="ja-JP" b="1" dirty="0"/>
              <a:t>Branch</a:t>
            </a:r>
            <a:r>
              <a:rPr lang="ja-JP" altLang="en-US" b="1" dirty="0"/>
              <a:t>（ブランチ）</a:t>
            </a:r>
            <a:r>
              <a:rPr lang="ja-JP" altLang="en-US" dirty="0"/>
              <a:t>：同一リポジトリ内で変更履歴を分岐させること。又、作成した分岐　　　のこと。</a:t>
            </a:r>
            <a:endParaRPr lang="en-US" altLang="ja-JP" dirty="0"/>
          </a:p>
          <a:p>
            <a:pPr marL="0" indent="0">
              <a:buNone/>
            </a:pPr>
            <a:r>
              <a:rPr lang="ja-JP" altLang="en-US" b="1" dirty="0"/>
              <a:t>　例　・</a:t>
            </a:r>
            <a:r>
              <a:rPr lang="ja-JP" altLang="en-US" dirty="0"/>
              <a:t>「</a:t>
            </a:r>
            <a:r>
              <a:rPr lang="en-US" altLang="ja-JP" dirty="0"/>
              <a:t>contents</a:t>
            </a:r>
            <a:r>
              <a:rPr lang="ja-JP" altLang="en-US" dirty="0"/>
              <a:t>」というリモートリポジトリがある</a:t>
            </a:r>
            <a:endParaRPr lang="en-US" altLang="ja-JP" dirty="0"/>
          </a:p>
          <a:p>
            <a:pPr marL="0" indent="0">
              <a:buNone/>
            </a:pPr>
            <a:r>
              <a:rPr lang="ja-JP" altLang="en-US" b="1" dirty="0"/>
              <a:t>　　　・</a:t>
            </a:r>
            <a:r>
              <a:rPr lang="ja-JP" altLang="en-US" dirty="0"/>
              <a:t>「</a:t>
            </a:r>
            <a:r>
              <a:rPr lang="en-US" altLang="ja-JP" dirty="0"/>
              <a:t>contents</a:t>
            </a:r>
            <a:r>
              <a:rPr lang="ja-JP" altLang="en-US" dirty="0"/>
              <a:t>」から「</a:t>
            </a:r>
            <a:r>
              <a:rPr lang="en-US" altLang="ja-JP" dirty="0"/>
              <a:t>contents_edit1</a:t>
            </a:r>
            <a:r>
              <a:rPr lang="ja-JP" altLang="en-US" dirty="0"/>
              <a:t>」「</a:t>
            </a:r>
            <a:r>
              <a:rPr lang="en-US" altLang="ja-JP" dirty="0"/>
              <a:t>contents_edit2</a:t>
            </a:r>
            <a:r>
              <a:rPr lang="ja-JP" altLang="en-US" dirty="0"/>
              <a:t>」のようにブランチを作成</a:t>
            </a:r>
            <a:endParaRPr lang="en-US" altLang="ja-JP" dirty="0"/>
          </a:p>
          <a:p>
            <a:pPr marL="0" indent="0">
              <a:buNone/>
            </a:pPr>
            <a:r>
              <a:rPr lang="ja-JP" altLang="en-US" dirty="0"/>
              <a:t>　　</a:t>
            </a:r>
            <a:r>
              <a:rPr lang="en-US" altLang="ja-JP" dirty="0"/>
              <a:t>※ </a:t>
            </a:r>
            <a:r>
              <a:rPr lang="ja-JP" altLang="en-US" dirty="0"/>
              <a:t>課題の内容や作成・修正内容に沿ってブランチを作り、それぞれで異なる作業を行う</a:t>
            </a:r>
            <a:endParaRPr lang="en-US" altLang="ja-JP" dirty="0"/>
          </a:p>
          <a:p>
            <a:pPr marL="0" indent="0">
              <a:buNone/>
            </a:pPr>
            <a:r>
              <a:rPr lang="ja-JP" altLang="en-US" b="1" dirty="0"/>
              <a:t>　　　　　</a:t>
            </a:r>
            <a:endParaRPr kumimoji="1" lang="en-US" altLang="ja-JP" b="1" dirty="0"/>
          </a:p>
          <a:p>
            <a:r>
              <a:rPr lang="en-US" altLang="ja-JP" b="1" dirty="0"/>
              <a:t>Merge</a:t>
            </a:r>
            <a:r>
              <a:rPr lang="ja-JP" altLang="en-US" b="1" dirty="0"/>
              <a:t>（マージ）</a:t>
            </a:r>
            <a:r>
              <a:rPr lang="ja-JP" altLang="en-US" dirty="0"/>
              <a:t>：作成したブランチをメインのブランチへ統合すること。</a:t>
            </a:r>
            <a:endParaRPr lang="en-US" altLang="ja-JP" dirty="0"/>
          </a:p>
          <a:p>
            <a:pPr marL="0" indent="0">
              <a:buNone/>
            </a:pPr>
            <a:r>
              <a:rPr lang="ja-JP" altLang="en-US" dirty="0"/>
              <a:t>　・「</a:t>
            </a:r>
            <a:r>
              <a:rPr lang="en-US" altLang="ja-JP" dirty="0"/>
              <a:t>contents</a:t>
            </a:r>
            <a:r>
              <a:rPr lang="ja-JP" altLang="en-US" dirty="0"/>
              <a:t>」→ 「</a:t>
            </a:r>
            <a:r>
              <a:rPr lang="en-US" altLang="ja-JP" dirty="0"/>
              <a:t>contents_edit1</a:t>
            </a:r>
            <a:r>
              <a:rPr lang="ja-JP" altLang="en-US" dirty="0"/>
              <a:t>」→ 「</a:t>
            </a:r>
            <a:r>
              <a:rPr lang="en-US" altLang="ja-JP" dirty="0"/>
              <a:t>contents</a:t>
            </a:r>
            <a:r>
              <a:rPr lang="ja-JP" altLang="en-US" dirty="0"/>
              <a:t>」</a:t>
            </a:r>
            <a:endParaRPr lang="en-US" altLang="ja-JP" dirty="0"/>
          </a:p>
          <a:p>
            <a:pPr marL="0" indent="0">
              <a:buNone/>
            </a:pPr>
            <a:r>
              <a:rPr kumimoji="1" lang="ja-JP" altLang="en-US" dirty="0"/>
              <a:t>　　　　　　　　 </a:t>
            </a:r>
            <a:r>
              <a:rPr lang="ja-JP" altLang="en-US" dirty="0"/>
              <a:t>↘</a:t>
            </a:r>
            <a:r>
              <a:rPr kumimoji="1" lang="ja-JP" altLang="en-US" dirty="0"/>
              <a:t> 「</a:t>
            </a:r>
            <a:r>
              <a:rPr kumimoji="1" lang="en-US" altLang="ja-JP" dirty="0"/>
              <a:t>contents_edit2</a:t>
            </a:r>
            <a:r>
              <a:rPr kumimoji="1" lang="ja-JP" altLang="en-US" dirty="0"/>
              <a:t>」</a:t>
            </a:r>
            <a:r>
              <a:rPr lang="ja-JP" altLang="en-US" dirty="0"/>
              <a:t>↗</a:t>
            </a:r>
            <a:endParaRPr kumimoji="1" lang="ja-JP" altLang="en-US" dirty="0"/>
          </a:p>
        </p:txBody>
      </p:sp>
      <p:sp>
        <p:nvSpPr>
          <p:cNvPr id="4" name="吹き出し: 四角形 3">
            <a:extLst>
              <a:ext uri="{FF2B5EF4-FFF2-40B4-BE49-F238E27FC236}">
                <a16:creationId xmlns:a16="http://schemas.microsoft.com/office/drawing/2014/main" id="{02956C52-1438-4319-4416-51447FBAC2AD}"/>
              </a:ext>
            </a:extLst>
          </p:cNvPr>
          <p:cNvSpPr/>
          <p:nvPr/>
        </p:nvSpPr>
        <p:spPr>
          <a:xfrm>
            <a:off x="8437171" y="5327990"/>
            <a:ext cx="3515342" cy="970174"/>
          </a:xfrm>
          <a:prstGeom prst="wedgeRectCallout">
            <a:avLst>
              <a:gd name="adj1" fmla="val -80971"/>
              <a:gd name="adj2" fmla="val -78108"/>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t>Contents_edit1</a:t>
            </a:r>
            <a:r>
              <a:rPr kumimoji="1" lang="ja-JP" altLang="en-US" dirty="0"/>
              <a:t>と</a:t>
            </a:r>
            <a:r>
              <a:rPr kumimoji="1" lang="en-US" altLang="ja-JP" dirty="0"/>
              <a:t>2</a:t>
            </a:r>
            <a:r>
              <a:rPr kumimoji="1" lang="ja-JP" altLang="en-US" dirty="0"/>
              <a:t>の対応分を含んでいる</a:t>
            </a:r>
          </a:p>
        </p:txBody>
      </p:sp>
    </p:spTree>
    <p:extLst>
      <p:ext uri="{BB962C8B-B14F-4D97-AF65-F5344CB8AC3E}">
        <p14:creationId xmlns:p14="http://schemas.microsoft.com/office/powerpoint/2010/main" val="2274617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499"/>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p:cTn id="37" dur="500" fill="hold"/>
                                        <p:tgtEl>
                                          <p:spTgt spid="4"/>
                                        </p:tgtEl>
                                        <p:attrNameLst>
                                          <p:attrName>ppt_w</p:attrName>
                                        </p:attrNameLst>
                                      </p:cBhvr>
                                      <p:tavLst>
                                        <p:tav tm="0">
                                          <p:val>
                                            <p:fltVal val="0"/>
                                          </p:val>
                                        </p:tav>
                                        <p:tav tm="100000">
                                          <p:val>
                                            <p:strVal val="#ppt_w"/>
                                          </p:val>
                                        </p:tav>
                                      </p:tavLst>
                                    </p:anim>
                                    <p:anim calcmode="lin" valueType="num">
                                      <p:cBhvr>
                                        <p:cTn id="38" dur="500" fill="hold"/>
                                        <p:tgtEl>
                                          <p:spTgt spid="4"/>
                                        </p:tgtEl>
                                        <p:attrNameLst>
                                          <p:attrName>ppt_h</p:attrName>
                                        </p:attrNameLst>
                                      </p:cBhvr>
                                      <p:tavLst>
                                        <p:tav tm="0">
                                          <p:val>
                                            <p:fltVal val="0"/>
                                          </p:val>
                                        </p:tav>
                                        <p:tav tm="100000">
                                          <p:val>
                                            <p:strVal val="#ppt_h"/>
                                          </p:val>
                                        </p:tav>
                                      </p:tavLst>
                                    </p:anim>
                                    <p:animEffect transition="in" filter="fade">
                                      <p:cBhvr>
                                        <p:cTn id="3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37BA6B-3C31-837F-95A0-1DE6AA3A86DF}"/>
              </a:ext>
            </a:extLst>
          </p:cNvPr>
          <p:cNvSpPr>
            <a:spLocks noGrp="1"/>
          </p:cNvSpPr>
          <p:nvPr>
            <p:ph type="title"/>
          </p:nvPr>
        </p:nvSpPr>
        <p:spPr>
          <a:xfrm>
            <a:off x="637558" y="177282"/>
            <a:ext cx="8534400" cy="1664995"/>
          </a:xfrm>
        </p:spPr>
        <p:txBody>
          <a:bodyPr/>
          <a:lstStyle/>
          <a:p>
            <a:r>
              <a:rPr kumimoji="1" lang="en-US" altLang="ja-JP" dirty="0"/>
              <a:t>Git </a:t>
            </a:r>
            <a:r>
              <a:rPr lang="ja-JP" altLang="en-US" dirty="0"/>
              <a:t>インストール</a:t>
            </a:r>
            <a:endParaRPr kumimoji="1" lang="ja-JP" altLang="en-US" dirty="0"/>
          </a:p>
        </p:txBody>
      </p:sp>
      <p:sp>
        <p:nvSpPr>
          <p:cNvPr id="3" name="コンテンツ プレースホルダー 2">
            <a:extLst>
              <a:ext uri="{FF2B5EF4-FFF2-40B4-BE49-F238E27FC236}">
                <a16:creationId xmlns:a16="http://schemas.microsoft.com/office/drawing/2014/main" id="{08576580-26CE-B22A-C423-49431D097EFA}"/>
              </a:ext>
            </a:extLst>
          </p:cNvPr>
          <p:cNvSpPr>
            <a:spLocks noGrp="1"/>
          </p:cNvSpPr>
          <p:nvPr>
            <p:ph idx="1"/>
          </p:nvPr>
        </p:nvSpPr>
        <p:spPr>
          <a:xfrm>
            <a:off x="537996" y="1842277"/>
            <a:ext cx="10313506" cy="4110654"/>
          </a:xfrm>
        </p:spPr>
        <p:txBody>
          <a:bodyPr>
            <a:normAutofit/>
          </a:bodyPr>
          <a:lstStyle/>
          <a:p>
            <a:pPr marL="0" indent="0">
              <a:buNone/>
            </a:pPr>
            <a:r>
              <a:rPr lang="ja-JP" altLang="en-US" dirty="0"/>
              <a:t>参考 → </a:t>
            </a:r>
            <a:r>
              <a:rPr kumimoji="1" lang="en-US" altLang="ja-JP" dirty="0">
                <a:hlinkClick r:id="rId2"/>
              </a:rPr>
              <a:t>https://qiita.com/takeru-hirai/items/4fbe6593d42f9a844b1c</a:t>
            </a:r>
            <a:endParaRPr kumimoji="1" lang="en-US" altLang="ja-JP" dirty="0"/>
          </a:p>
          <a:p>
            <a:pPr marL="457200" indent="-457200">
              <a:buFont typeface="+mj-lt"/>
              <a:buAutoNum type="arabicPeriod"/>
            </a:pPr>
            <a:endParaRPr kumimoji="1" lang="en-US" altLang="ja-JP" dirty="0"/>
          </a:p>
          <a:p>
            <a:pPr marL="457200" indent="-457200">
              <a:buFont typeface="+mj-lt"/>
              <a:buAutoNum type="arabicPeriod"/>
            </a:pPr>
            <a:r>
              <a:rPr kumimoji="1" lang="en-US" altLang="ja-JP" dirty="0">
                <a:hlinkClick r:id="rId3"/>
              </a:rPr>
              <a:t>https://git-scm.com/downloads</a:t>
            </a:r>
            <a:r>
              <a:rPr kumimoji="1" lang="en-US" altLang="ja-JP" dirty="0"/>
              <a:t> </a:t>
            </a:r>
            <a:r>
              <a:rPr lang="ja-JP" altLang="en-US" dirty="0"/>
              <a:t>で</a:t>
            </a:r>
            <a:r>
              <a:rPr kumimoji="1" lang="ja-JP" altLang="en-US" dirty="0"/>
              <a:t>ググり、</a:t>
            </a:r>
            <a:r>
              <a:rPr kumimoji="1" lang="en-US" altLang="ja-JP" dirty="0"/>
              <a:t>windows</a:t>
            </a:r>
            <a:r>
              <a:rPr kumimoji="1" lang="ja-JP" altLang="en-US" dirty="0"/>
              <a:t>→</a:t>
            </a:r>
            <a:r>
              <a:rPr kumimoji="1" lang="en-US" altLang="ja-JP" dirty="0"/>
              <a:t>Git</a:t>
            </a:r>
            <a:r>
              <a:rPr lang="ja-JP" altLang="en-US" dirty="0"/>
              <a:t> </a:t>
            </a:r>
            <a:r>
              <a:rPr lang="en-US" altLang="ja-JP" dirty="0"/>
              <a:t>for</a:t>
            </a:r>
            <a:r>
              <a:rPr lang="ja-JP" altLang="en-US" dirty="0"/>
              <a:t> </a:t>
            </a:r>
            <a:r>
              <a:rPr lang="en-US" altLang="ja-JP" dirty="0" err="1"/>
              <a:t>Windfows</a:t>
            </a:r>
            <a:r>
              <a:rPr lang="en-US" altLang="ja-JP" dirty="0"/>
              <a:t>/x64 Setup</a:t>
            </a:r>
            <a:r>
              <a:rPr lang="ja-JP" altLang="en-US" dirty="0"/>
              <a:t>の順でクリックしダウンロード</a:t>
            </a:r>
            <a:endParaRPr kumimoji="1" lang="en-US" altLang="ja-JP" dirty="0"/>
          </a:p>
          <a:p>
            <a:pPr marL="457200" indent="-457200">
              <a:buFont typeface="+mj-lt"/>
              <a:buAutoNum type="arabicPeriod"/>
            </a:pPr>
            <a:r>
              <a:rPr kumimoji="1" lang="ja-JP" altLang="en-US" dirty="0"/>
              <a:t>ダウンロードが終わったら開く</a:t>
            </a:r>
            <a:endParaRPr kumimoji="1" lang="en-US" altLang="ja-JP" dirty="0"/>
          </a:p>
          <a:p>
            <a:pPr marL="457200" indent="-457200">
              <a:buFont typeface="+mj-lt"/>
              <a:buAutoNum type="arabicPeriod"/>
            </a:pPr>
            <a:r>
              <a:rPr lang="ja-JP" altLang="en-US" dirty="0"/>
              <a:t>基本</a:t>
            </a:r>
            <a:r>
              <a:rPr kumimoji="1" lang="en-US" altLang="ja-JP" dirty="0"/>
              <a:t>Next</a:t>
            </a:r>
            <a:r>
              <a:rPr kumimoji="1" lang="ja-JP" altLang="en-US" dirty="0"/>
              <a:t>を押し</a:t>
            </a:r>
            <a:r>
              <a:rPr lang="ja-JP" altLang="en-US" dirty="0"/>
              <a:t>続け</a:t>
            </a:r>
            <a:r>
              <a:rPr kumimoji="1" lang="ja-JP" altLang="en-US" dirty="0"/>
              <a:t>、</a:t>
            </a:r>
            <a:r>
              <a:rPr kumimoji="1" lang="en-US" altLang="ja-JP" dirty="0"/>
              <a:t>install</a:t>
            </a:r>
            <a:r>
              <a:rPr kumimoji="1" lang="ja-JP" altLang="en-US" dirty="0"/>
              <a:t>画面では両方にチェックを入れボタンを押し完了まで待つ。</a:t>
            </a:r>
            <a:endParaRPr kumimoji="1" lang="en-US" altLang="ja-JP" dirty="0"/>
          </a:p>
          <a:p>
            <a:pPr marL="457200" indent="-457200">
              <a:buFont typeface="+mj-lt"/>
              <a:buAutoNum type="arabicPeriod"/>
            </a:pPr>
            <a:r>
              <a:rPr kumimoji="1" lang="en-US" altLang="ja-JP" dirty="0"/>
              <a:t>Finish</a:t>
            </a:r>
            <a:r>
              <a:rPr kumimoji="1" lang="ja-JP" altLang="en-US" dirty="0"/>
              <a:t>画面が出たら</a:t>
            </a:r>
            <a:r>
              <a:rPr lang="ja-JP" altLang="en-US" dirty="0"/>
              <a:t>画面を閉じ、スタートメニューから「</a:t>
            </a:r>
            <a:r>
              <a:rPr lang="en-US" altLang="ja-JP" dirty="0"/>
              <a:t>Git Bash</a:t>
            </a:r>
            <a:r>
              <a:rPr lang="ja-JP" altLang="en-US" dirty="0"/>
              <a:t>」が表示されていたらインストール完了</a:t>
            </a:r>
            <a:endParaRPr kumimoji="1" lang="en-US" altLang="ja-JP" dirty="0"/>
          </a:p>
          <a:p>
            <a:endParaRPr kumimoji="1" lang="ja-JP" altLang="en-US" dirty="0"/>
          </a:p>
        </p:txBody>
      </p:sp>
    </p:spTree>
    <p:extLst>
      <p:ext uri="{BB962C8B-B14F-4D97-AF65-F5344CB8AC3E}">
        <p14:creationId xmlns:p14="http://schemas.microsoft.com/office/powerpoint/2010/main" val="6422942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37BA6B-3C31-837F-95A0-1DE6AA3A86DF}"/>
              </a:ext>
            </a:extLst>
          </p:cNvPr>
          <p:cNvSpPr>
            <a:spLocks noGrp="1"/>
          </p:cNvSpPr>
          <p:nvPr>
            <p:ph type="title"/>
          </p:nvPr>
        </p:nvSpPr>
        <p:spPr>
          <a:xfrm>
            <a:off x="637558" y="177282"/>
            <a:ext cx="8534400" cy="1664995"/>
          </a:xfrm>
        </p:spPr>
        <p:txBody>
          <a:bodyPr/>
          <a:lstStyle/>
          <a:p>
            <a:r>
              <a:rPr kumimoji="1" lang="en-US" altLang="ja-JP" dirty="0"/>
              <a:t>Git </a:t>
            </a:r>
            <a:r>
              <a:rPr lang="ja-JP" altLang="en-US" dirty="0"/>
              <a:t>設定</a:t>
            </a:r>
            <a:endParaRPr kumimoji="1" lang="ja-JP" altLang="en-US" dirty="0"/>
          </a:p>
        </p:txBody>
      </p:sp>
      <p:sp>
        <p:nvSpPr>
          <p:cNvPr id="3" name="コンテンツ プレースホルダー 2">
            <a:extLst>
              <a:ext uri="{FF2B5EF4-FFF2-40B4-BE49-F238E27FC236}">
                <a16:creationId xmlns:a16="http://schemas.microsoft.com/office/drawing/2014/main" id="{08576580-26CE-B22A-C423-49431D097EFA}"/>
              </a:ext>
            </a:extLst>
          </p:cNvPr>
          <p:cNvSpPr>
            <a:spLocks noGrp="1"/>
          </p:cNvSpPr>
          <p:nvPr>
            <p:ph idx="1"/>
          </p:nvPr>
        </p:nvSpPr>
        <p:spPr>
          <a:xfrm>
            <a:off x="528665" y="1168400"/>
            <a:ext cx="10313506" cy="5036458"/>
          </a:xfrm>
        </p:spPr>
        <p:txBody>
          <a:bodyPr>
            <a:normAutofit/>
          </a:bodyPr>
          <a:lstStyle/>
          <a:p>
            <a:pPr marL="0" indent="0">
              <a:buNone/>
            </a:pPr>
            <a:r>
              <a:rPr lang="ja-JP" altLang="en-US" dirty="0"/>
              <a:t>参考 → </a:t>
            </a:r>
            <a:r>
              <a:rPr kumimoji="1" lang="en-US" altLang="ja-JP" dirty="0">
                <a:hlinkClick r:id="rId2"/>
              </a:rPr>
              <a:t>https://qiita.com/takeru-hirai/items/4fbe6593d42f9a844b1c</a:t>
            </a:r>
            <a:endParaRPr kumimoji="1" lang="en-US" altLang="ja-JP" dirty="0"/>
          </a:p>
          <a:p>
            <a:pPr marL="457200" indent="-457200">
              <a:buFont typeface="+mj-lt"/>
              <a:buAutoNum type="arabicPeriod"/>
            </a:pPr>
            <a:endParaRPr kumimoji="1" lang="en-US" altLang="ja-JP" dirty="0"/>
          </a:p>
          <a:p>
            <a:r>
              <a:rPr kumimoji="1" lang="ja-JP" altLang="en-US" dirty="0"/>
              <a:t>ユーザ名とメールアドレスを設定する</a:t>
            </a:r>
            <a:endParaRPr kumimoji="1" lang="en-US" altLang="ja-JP" dirty="0"/>
          </a:p>
          <a:p>
            <a:pPr marL="0" indent="0">
              <a:buNone/>
            </a:pPr>
            <a:r>
              <a:rPr lang="ja-JP" altLang="en-US" dirty="0"/>
              <a:t>　・</a:t>
            </a:r>
            <a:r>
              <a:rPr lang="en-US" altLang="ja-JP" dirty="0"/>
              <a:t>git bash</a:t>
            </a:r>
            <a:r>
              <a:rPr lang="ja-JP" altLang="en-US" dirty="0"/>
              <a:t>を立ち上げ、以下のコマンドを実行する</a:t>
            </a:r>
            <a:endParaRPr lang="en-US" altLang="ja-JP" dirty="0"/>
          </a:p>
          <a:p>
            <a:pPr marL="0" indent="0">
              <a:buNone/>
            </a:pPr>
            <a:r>
              <a:rPr kumimoji="1" lang="ja-JP" altLang="en-US" dirty="0"/>
              <a:t>　　</a:t>
            </a:r>
            <a:r>
              <a:rPr kumimoji="1" lang="en-US" altLang="ja-JP" dirty="0">
                <a:highlight>
                  <a:srgbClr val="C0C0C0"/>
                </a:highlight>
              </a:rPr>
              <a:t>git config</a:t>
            </a:r>
            <a:r>
              <a:rPr lang="ja-JP" altLang="en-US" dirty="0">
                <a:highlight>
                  <a:srgbClr val="C0C0C0"/>
                </a:highlight>
              </a:rPr>
              <a:t> </a:t>
            </a:r>
            <a:r>
              <a:rPr lang="en-US" altLang="ja-JP" dirty="0">
                <a:highlight>
                  <a:srgbClr val="C0C0C0"/>
                </a:highlight>
              </a:rPr>
              <a:t>--global user.name “</a:t>
            </a:r>
            <a:r>
              <a:rPr lang="ja-JP" altLang="en-US" dirty="0">
                <a:highlight>
                  <a:srgbClr val="C0C0C0"/>
                </a:highlight>
              </a:rPr>
              <a:t>各自のユーザ名（ローマ字で）</a:t>
            </a:r>
            <a:r>
              <a:rPr lang="en-US" altLang="ja-JP" dirty="0">
                <a:highlight>
                  <a:srgbClr val="C0C0C0"/>
                </a:highlight>
              </a:rPr>
              <a:t>”</a:t>
            </a:r>
          </a:p>
          <a:p>
            <a:pPr marL="0" indent="0">
              <a:buNone/>
            </a:pPr>
            <a:r>
              <a:rPr lang="ja-JP" altLang="en-US" dirty="0"/>
              <a:t>　　</a:t>
            </a:r>
            <a:r>
              <a:rPr kumimoji="1" lang="en-US" altLang="ja-JP" dirty="0">
                <a:highlight>
                  <a:srgbClr val="C0C0C0"/>
                </a:highlight>
              </a:rPr>
              <a:t>git config --global </a:t>
            </a:r>
            <a:r>
              <a:rPr kumimoji="1" lang="en-US" altLang="ja-JP" dirty="0" err="1">
                <a:highlight>
                  <a:srgbClr val="C0C0C0"/>
                </a:highlight>
              </a:rPr>
              <a:t>user.email</a:t>
            </a:r>
            <a:r>
              <a:rPr kumimoji="1" lang="en-US" altLang="ja-JP" dirty="0">
                <a:highlight>
                  <a:srgbClr val="C0C0C0"/>
                </a:highlight>
              </a:rPr>
              <a:t> “</a:t>
            </a:r>
            <a:r>
              <a:rPr kumimoji="1" lang="ja-JP" altLang="en-US" dirty="0">
                <a:highlight>
                  <a:srgbClr val="C0C0C0"/>
                </a:highlight>
              </a:rPr>
              <a:t>メールアドレス</a:t>
            </a:r>
            <a:r>
              <a:rPr kumimoji="1" lang="en-US" altLang="ja-JP" dirty="0">
                <a:highlight>
                  <a:srgbClr val="C0C0C0"/>
                </a:highlight>
              </a:rPr>
              <a:t>”</a:t>
            </a:r>
          </a:p>
          <a:p>
            <a:pPr marL="0" indent="0">
              <a:buNone/>
            </a:pPr>
            <a:endParaRPr lang="en-US" altLang="ja-JP" dirty="0"/>
          </a:p>
          <a:p>
            <a:r>
              <a:rPr kumimoji="1" lang="ja-JP" altLang="en-US" dirty="0"/>
              <a:t>接続に必要</a:t>
            </a:r>
            <a:r>
              <a:rPr kumimoji="1" lang="en-US" altLang="ja-JP" dirty="0"/>
              <a:t>SSH</a:t>
            </a:r>
            <a:r>
              <a:rPr kumimoji="1" lang="ja-JP" altLang="en-US" dirty="0"/>
              <a:t>キーを作成するコマンドを実行する</a:t>
            </a:r>
            <a:endParaRPr kumimoji="1" lang="en-US" altLang="ja-JP" dirty="0"/>
          </a:p>
          <a:p>
            <a:pPr marL="0" indent="0">
              <a:buNone/>
            </a:pPr>
            <a:r>
              <a:rPr kumimoji="1" lang="ja-JP" altLang="en-US" dirty="0"/>
              <a:t>　　</a:t>
            </a:r>
            <a:r>
              <a:rPr kumimoji="1" lang="en-US" altLang="ja-JP" dirty="0">
                <a:highlight>
                  <a:srgbClr val="C0C0C0"/>
                </a:highlight>
              </a:rPr>
              <a:t>ssh-keygen</a:t>
            </a:r>
          </a:p>
          <a:p>
            <a:pPr marL="0" indent="0">
              <a:buNone/>
            </a:pPr>
            <a:r>
              <a:rPr kumimoji="1" lang="ja-JP" altLang="en-US" dirty="0"/>
              <a:t>　（その後入力を求められる</a:t>
            </a:r>
            <a:r>
              <a:rPr lang="ja-JP" altLang="en-US" dirty="0"/>
              <a:t>が、何も入力せず</a:t>
            </a:r>
            <a:r>
              <a:rPr lang="en-US" altLang="ja-JP" dirty="0"/>
              <a:t>Enter</a:t>
            </a:r>
            <a:r>
              <a:rPr lang="ja-JP" altLang="en-US" dirty="0"/>
              <a:t>を押せば</a:t>
            </a:r>
            <a:r>
              <a:rPr lang="en-US" altLang="ja-JP" dirty="0"/>
              <a:t>OK</a:t>
            </a:r>
            <a:r>
              <a:rPr kumimoji="1" lang="ja-JP" altLang="en-US" dirty="0"/>
              <a:t>）</a:t>
            </a:r>
          </a:p>
        </p:txBody>
      </p:sp>
    </p:spTree>
    <p:extLst>
      <p:ext uri="{BB962C8B-B14F-4D97-AF65-F5344CB8AC3E}">
        <p14:creationId xmlns:p14="http://schemas.microsoft.com/office/powerpoint/2010/main" val="3240916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37BA6B-3C31-837F-95A0-1DE6AA3A86DF}"/>
              </a:ext>
            </a:extLst>
          </p:cNvPr>
          <p:cNvSpPr>
            <a:spLocks noGrp="1"/>
          </p:cNvSpPr>
          <p:nvPr>
            <p:ph type="title"/>
          </p:nvPr>
        </p:nvSpPr>
        <p:spPr>
          <a:xfrm>
            <a:off x="637558" y="177282"/>
            <a:ext cx="8534400" cy="1664995"/>
          </a:xfrm>
        </p:spPr>
        <p:txBody>
          <a:bodyPr/>
          <a:lstStyle/>
          <a:p>
            <a:r>
              <a:rPr kumimoji="1" lang="en-US" altLang="ja-JP" dirty="0" err="1"/>
              <a:t>Github</a:t>
            </a:r>
            <a:r>
              <a:rPr kumimoji="1" lang="en-US" altLang="ja-JP" dirty="0"/>
              <a:t> </a:t>
            </a:r>
            <a:r>
              <a:rPr lang="ja-JP" altLang="en-US" dirty="0"/>
              <a:t>設定</a:t>
            </a:r>
            <a:r>
              <a:rPr lang="en-US" altLang="ja-JP" dirty="0"/>
              <a:t> &amp; </a:t>
            </a:r>
            <a:r>
              <a:rPr lang="ja-JP" altLang="en-US" dirty="0"/>
              <a:t>プロジェクトクローン</a:t>
            </a:r>
            <a:endParaRPr kumimoji="1" lang="ja-JP" altLang="en-US" dirty="0"/>
          </a:p>
        </p:txBody>
      </p:sp>
      <p:sp>
        <p:nvSpPr>
          <p:cNvPr id="3" name="コンテンツ プレースホルダー 2">
            <a:extLst>
              <a:ext uri="{FF2B5EF4-FFF2-40B4-BE49-F238E27FC236}">
                <a16:creationId xmlns:a16="http://schemas.microsoft.com/office/drawing/2014/main" id="{08576580-26CE-B22A-C423-49431D097EFA}"/>
              </a:ext>
            </a:extLst>
          </p:cNvPr>
          <p:cNvSpPr>
            <a:spLocks noGrp="1"/>
          </p:cNvSpPr>
          <p:nvPr>
            <p:ph idx="1"/>
          </p:nvPr>
        </p:nvSpPr>
        <p:spPr>
          <a:xfrm>
            <a:off x="500673" y="645885"/>
            <a:ext cx="10313506" cy="5773575"/>
          </a:xfrm>
        </p:spPr>
        <p:txBody>
          <a:bodyPr>
            <a:normAutofit/>
          </a:bodyPr>
          <a:lstStyle/>
          <a:p>
            <a:pPr marL="0" indent="0">
              <a:buNone/>
            </a:pPr>
            <a:endParaRPr kumimoji="1" lang="en-US" altLang="ja-JP" dirty="0"/>
          </a:p>
          <a:p>
            <a:pPr marL="457200" indent="-457200">
              <a:buFont typeface="+mj-lt"/>
              <a:buAutoNum type="arabicPeriod"/>
            </a:pPr>
            <a:endParaRPr kumimoji="1" lang="en-US" altLang="ja-JP" dirty="0"/>
          </a:p>
          <a:p>
            <a:r>
              <a:rPr lang="en-US" altLang="ja-JP" dirty="0" err="1"/>
              <a:t>github</a:t>
            </a:r>
            <a:r>
              <a:rPr lang="ja-JP" altLang="en-US" dirty="0"/>
              <a:t>　と検索し、</a:t>
            </a:r>
            <a:r>
              <a:rPr lang="en-US" altLang="ja-JP" dirty="0"/>
              <a:t>github.com</a:t>
            </a:r>
            <a:r>
              <a:rPr lang="ja-JP" altLang="en-US" dirty="0"/>
              <a:t>にアクセスしたらアカウントを作成する</a:t>
            </a:r>
            <a:endParaRPr lang="en-US" altLang="ja-JP" dirty="0"/>
          </a:p>
          <a:p>
            <a:pPr marL="0" indent="0">
              <a:buNone/>
            </a:pPr>
            <a:r>
              <a:rPr lang="en-US" altLang="ja-JP" dirty="0"/>
              <a:t> </a:t>
            </a:r>
            <a:r>
              <a:rPr lang="ja-JP" altLang="en-US" dirty="0"/>
              <a:t>　→ アカウントが出来たらその画面は消しても</a:t>
            </a:r>
            <a:r>
              <a:rPr lang="en-US" altLang="ja-JP" dirty="0"/>
              <a:t>OK</a:t>
            </a:r>
          </a:p>
          <a:p>
            <a:pPr marL="0" indent="0">
              <a:buNone/>
            </a:pPr>
            <a:endParaRPr lang="en-US" altLang="ja-JP" dirty="0"/>
          </a:p>
          <a:p>
            <a:pPr marL="0" indent="0">
              <a:buNone/>
            </a:pPr>
            <a:r>
              <a:rPr lang="ja-JP" altLang="en-US" dirty="0"/>
              <a:t>　↓　以下にアクセスするとクローン先のプロジェクトを確認できる</a:t>
            </a:r>
            <a:endParaRPr lang="en-US" altLang="ja-JP" dirty="0"/>
          </a:p>
          <a:p>
            <a:pPr marL="0" indent="0">
              <a:buNone/>
            </a:pPr>
            <a:r>
              <a:rPr lang="ja-JP" altLang="en-US" dirty="0"/>
              <a:t>　</a:t>
            </a:r>
            <a:r>
              <a:rPr lang="en-US" altLang="ja-JP" dirty="0">
                <a:highlight>
                  <a:srgbClr val="C0C0C0"/>
                </a:highlight>
              </a:rPr>
              <a:t>https://github.com/akiukazuma/release-based-workflow#</a:t>
            </a:r>
          </a:p>
          <a:p>
            <a:endParaRPr lang="en-US" altLang="ja-JP" dirty="0"/>
          </a:p>
          <a:p>
            <a:r>
              <a:rPr lang="ja-JP" altLang="en-US" dirty="0"/>
              <a:t>任意のディレクトリで以下のコマンドを実行しクローンする</a:t>
            </a:r>
            <a:endParaRPr lang="en-US" altLang="ja-JP" dirty="0"/>
          </a:p>
          <a:p>
            <a:pPr marL="0" indent="0">
              <a:buNone/>
            </a:pPr>
            <a:r>
              <a:rPr lang="ja-JP" altLang="en-US" dirty="0"/>
              <a:t>　</a:t>
            </a:r>
            <a:r>
              <a:rPr lang="en-US" altLang="ja-JP" dirty="0">
                <a:highlight>
                  <a:srgbClr val="C0C0C0"/>
                </a:highlight>
              </a:rPr>
              <a:t>git clone </a:t>
            </a:r>
            <a:r>
              <a:rPr lang="en-US" altLang="ja-JP" sz="1800" dirty="0">
                <a:effectLst/>
                <a:highlight>
                  <a:srgbClr val="C0C0C0"/>
                </a:highlight>
                <a:latin typeface="MS Gothic" panose="020B0609070205080204" pitchFamily="49" charset="-128"/>
                <a:ea typeface="MS Gothic" panose="020B0609070205080204" pitchFamily="49" charset="-128"/>
                <a:hlinkClick r:id="rId2"/>
              </a:rPr>
              <a:t>https://github.com/akiukazuma/release-based-workflow.git</a:t>
            </a:r>
            <a:endParaRPr lang="en-US" altLang="ja-JP" sz="1800" dirty="0">
              <a:effectLst/>
              <a:highlight>
                <a:srgbClr val="C0C0C0"/>
              </a:highlight>
              <a:latin typeface="MS Gothic" panose="020B0609070205080204" pitchFamily="49" charset="-128"/>
              <a:ea typeface="MS Gothic" panose="020B0609070205080204" pitchFamily="49" charset="-128"/>
            </a:endParaRPr>
          </a:p>
          <a:p>
            <a:pPr marL="0" indent="0">
              <a:buNone/>
            </a:pPr>
            <a:endParaRPr lang="en-US" altLang="ja-JP" sz="1800" dirty="0">
              <a:highlight>
                <a:srgbClr val="C0C0C0"/>
              </a:highlight>
              <a:latin typeface="MS Gothic" panose="020B0609070205080204" pitchFamily="49" charset="-128"/>
              <a:ea typeface="MS Gothic" panose="020B0609070205080204" pitchFamily="49" charset="-128"/>
            </a:endParaRPr>
          </a:p>
          <a:p>
            <a:r>
              <a:rPr lang="en-US" altLang="ja-JP" dirty="0">
                <a:highlight>
                  <a:srgbClr val="C0C0C0"/>
                </a:highlight>
              </a:rPr>
              <a:t>ls -la </a:t>
            </a:r>
            <a:r>
              <a:rPr lang="en-US" altLang="ja-JP" dirty="0"/>
              <a:t> </a:t>
            </a:r>
            <a:r>
              <a:rPr lang="ja-JP" altLang="en-US" dirty="0"/>
              <a:t>と入力しファイル群を確認できればクローン成功</a:t>
            </a:r>
            <a:endParaRPr lang="en-US" altLang="ja-JP" dirty="0"/>
          </a:p>
        </p:txBody>
      </p:sp>
    </p:spTree>
    <p:extLst>
      <p:ext uri="{BB962C8B-B14F-4D97-AF65-F5344CB8AC3E}">
        <p14:creationId xmlns:p14="http://schemas.microsoft.com/office/powerpoint/2010/main" val="7562217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415EA8-CA19-7090-1946-C1603AF9917E}"/>
              </a:ext>
            </a:extLst>
          </p:cNvPr>
          <p:cNvSpPr>
            <a:spLocks noGrp="1"/>
          </p:cNvSpPr>
          <p:nvPr>
            <p:ph type="title"/>
          </p:nvPr>
        </p:nvSpPr>
        <p:spPr>
          <a:xfrm>
            <a:off x="444104" y="294950"/>
            <a:ext cx="8534400" cy="1507067"/>
          </a:xfrm>
        </p:spPr>
        <p:txBody>
          <a:bodyPr/>
          <a:lstStyle/>
          <a:p>
            <a:r>
              <a:rPr kumimoji="1" lang="en-US" altLang="ja-JP" dirty="0" err="1"/>
              <a:t>VScode</a:t>
            </a:r>
            <a:r>
              <a:rPr kumimoji="1" lang="ja-JP" altLang="en-US" dirty="0"/>
              <a:t>インストール</a:t>
            </a:r>
          </a:p>
        </p:txBody>
      </p:sp>
      <p:sp>
        <p:nvSpPr>
          <p:cNvPr id="3" name="コンテンツ プレースホルダー 2">
            <a:extLst>
              <a:ext uri="{FF2B5EF4-FFF2-40B4-BE49-F238E27FC236}">
                <a16:creationId xmlns:a16="http://schemas.microsoft.com/office/drawing/2014/main" id="{80860824-B59B-6920-34BB-23276F97A266}"/>
              </a:ext>
            </a:extLst>
          </p:cNvPr>
          <p:cNvSpPr>
            <a:spLocks noGrp="1"/>
          </p:cNvSpPr>
          <p:nvPr>
            <p:ph idx="1"/>
          </p:nvPr>
        </p:nvSpPr>
        <p:spPr>
          <a:xfrm>
            <a:off x="444104" y="2194249"/>
            <a:ext cx="8534400" cy="3615267"/>
          </a:xfrm>
        </p:spPr>
        <p:txBody>
          <a:bodyPr>
            <a:normAutofit/>
          </a:bodyPr>
          <a:lstStyle/>
          <a:p>
            <a:pPr marL="457200" indent="-457200">
              <a:buFont typeface="+mj-lt"/>
              <a:buAutoNum type="arabicPeriod"/>
            </a:pPr>
            <a:r>
              <a:rPr kumimoji="1" lang="en-US" altLang="ja-JP" dirty="0" err="1"/>
              <a:t>Vscode</a:t>
            </a:r>
            <a:r>
              <a:rPr kumimoji="1" lang="ja-JP" altLang="en-US" dirty="0"/>
              <a:t>をググる、一番上をクリック</a:t>
            </a:r>
            <a:endParaRPr kumimoji="1" lang="en-US" altLang="ja-JP" dirty="0"/>
          </a:p>
          <a:p>
            <a:pPr marL="457200" indent="-457200">
              <a:buFont typeface="+mj-lt"/>
              <a:buAutoNum type="arabicPeriod"/>
            </a:pPr>
            <a:r>
              <a:rPr kumimoji="1" lang="ja-JP" altLang="en-US" dirty="0"/>
              <a:t>今すぐダウンロード→</a:t>
            </a:r>
            <a:r>
              <a:rPr kumimoji="1" lang="en-US" altLang="ja-JP" dirty="0"/>
              <a:t>Windows</a:t>
            </a:r>
            <a:r>
              <a:rPr kumimoji="1" lang="ja-JP" altLang="en-US" dirty="0"/>
              <a:t>をクリック、</a:t>
            </a:r>
            <a:r>
              <a:rPr kumimoji="1" lang="en-US" altLang="ja-JP" dirty="0"/>
              <a:t>DL</a:t>
            </a:r>
            <a:r>
              <a:rPr kumimoji="1" lang="ja-JP" altLang="en-US" dirty="0"/>
              <a:t>が終わったら開く</a:t>
            </a:r>
            <a:endParaRPr kumimoji="1" lang="en-US" altLang="ja-JP" dirty="0"/>
          </a:p>
          <a:p>
            <a:pPr marL="457200" indent="-457200">
              <a:buFont typeface="+mj-lt"/>
              <a:buAutoNum type="arabicPeriod"/>
            </a:pPr>
            <a:r>
              <a:rPr kumimoji="1" lang="ja-JP" altLang="en-US" dirty="0"/>
              <a:t>基本次へを押すだけ、追加タスクの選択のところでは全てにチェックをいれる</a:t>
            </a:r>
            <a:endParaRPr kumimoji="1" lang="en-US" altLang="ja-JP" dirty="0"/>
          </a:p>
          <a:p>
            <a:pPr marL="457200" indent="-457200">
              <a:buFont typeface="+mj-lt"/>
              <a:buAutoNum type="arabicPeriod"/>
            </a:pPr>
            <a:r>
              <a:rPr kumimoji="1" lang="ja-JP" altLang="en-US" dirty="0"/>
              <a:t>完了を押し、開くのを待つ。</a:t>
            </a:r>
            <a:endParaRPr kumimoji="1" lang="en-US" altLang="ja-JP" dirty="0"/>
          </a:p>
          <a:p>
            <a:pPr marL="457200" indent="-457200">
              <a:buFont typeface="+mj-lt"/>
              <a:buAutoNum type="arabicPeriod"/>
            </a:pPr>
            <a:r>
              <a:rPr kumimoji="1" lang="ja-JP" altLang="en-US" dirty="0"/>
              <a:t>画面右下に日本語翻訳パックが～とあればそれをクリック、なければ左縦タブの一番下の</a:t>
            </a:r>
            <a:r>
              <a:rPr kumimoji="1" lang="en-US" altLang="ja-JP" dirty="0"/>
              <a:t>Extensions</a:t>
            </a:r>
            <a:r>
              <a:rPr kumimoji="1" lang="ja-JP" altLang="en-US" dirty="0"/>
              <a:t>から</a:t>
            </a:r>
            <a:r>
              <a:rPr kumimoji="1" lang="en-US" altLang="ja-JP" dirty="0" err="1"/>
              <a:t>japanese</a:t>
            </a:r>
            <a:r>
              <a:rPr kumimoji="1" lang="ja-JP" altLang="en-US" dirty="0"/>
              <a:t>と打ち、一番上の地球儀のを</a:t>
            </a:r>
            <a:r>
              <a:rPr kumimoji="1" lang="en-US" altLang="ja-JP" dirty="0"/>
              <a:t>install</a:t>
            </a:r>
          </a:p>
          <a:p>
            <a:pPr marL="457200" indent="-457200">
              <a:buFont typeface="+mj-lt"/>
              <a:buAutoNum type="arabicPeriod"/>
            </a:pPr>
            <a:r>
              <a:rPr kumimoji="1" lang="en-US" altLang="ja-JP" dirty="0"/>
              <a:t>×</a:t>
            </a:r>
            <a:r>
              <a:rPr kumimoji="1" lang="ja-JP" altLang="en-US" dirty="0"/>
              <a:t>を押し</a:t>
            </a:r>
            <a:r>
              <a:rPr kumimoji="1" lang="en-US" altLang="ja-JP" dirty="0" err="1"/>
              <a:t>vscode</a:t>
            </a:r>
            <a:r>
              <a:rPr kumimoji="1" lang="ja-JP" altLang="en-US" dirty="0"/>
              <a:t>を再起動</a:t>
            </a:r>
            <a:endParaRPr kumimoji="1" lang="en-US" altLang="ja-JP" dirty="0"/>
          </a:p>
        </p:txBody>
      </p:sp>
    </p:spTree>
    <p:extLst>
      <p:ext uri="{BB962C8B-B14F-4D97-AF65-F5344CB8AC3E}">
        <p14:creationId xmlns:p14="http://schemas.microsoft.com/office/powerpoint/2010/main" val="37526285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mputer script on a screen">
            <a:extLst>
              <a:ext uri="{FF2B5EF4-FFF2-40B4-BE49-F238E27FC236}">
                <a16:creationId xmlns:a16="http://schemas.microsoft.com/office/drawing/2014/main" id="{78ACF2C9-0DB8-B2B3-198F-BAF5CEEA0AF7}"/>
              </a:ext>
            </a:extLst>
          </p:cNvPr>
          <p:cNvPicPr>
            <a:picLocks noChangeAspect="1"/>
          </p:cNvPicPr>
          <p:nvPr/>
        </p:nvPicPr>
        <p:blipFill rotWithShape="1">
          <a:blip r:embed="rId2"/>
          <a:srcRect l="982" r="40754" b="-1"/>
          <a:stretch/>
        </p:blipFill>
        <p:spPr>
          <a:xfrm>
            <a:off x="-1" y="10"/>
            <a:ext cx="5985983" cy="6857990"/>
          </a:xfrm>
          <a:prstGeom prst="rect">
            <a:avLst/>
          </a:prstGeom>
        </p:spPr>
      </p:pic>
      <p:sp>
        <p:nvSpPr>
          <p:cNvPr id="3" name="コンテンツ プレースホルダー 2">
            <a:extLst>
              <a:ext uri="{FF2B5EF4-FFF2-40B4-BE49-F238E27FC236}">
                <a16:creationId xmlns:a16="http://schemas.microsoft.com/office/drawing/2014/main" id="{119DFC06-4AD3-1827-FCE2-A90C2333664C}"/>
              </a:ext>
            </a:extLst>
          </p:cNvPr>
          <p:cNvSpPr>
            <a:spLocks noGrp="1"/>
          </p:cNvSpPr>
          <p:nvPr>
            <p:ph idx="1"/>
          </p:nvPr>
        </p:nvSpPr>
        <p:spPr>
          <a:xfrm>
            <a:off x="6206020" y="1843849"/>
            <a:ext cx="5675541" cy="2585613"/>
          </a:xfrm>
        </p:spPr>
        <p:txBody>
          <a:bodyPr>
            <a:normAutofit fontScale="85000" lnSpcReduction="20000"/>
          </a:bodyPr>
          <a:lstStyle/>
          <a:p>
            <a:endParaRPr kumimoji="1" lang="en-US" altLang="ja-JP" sz="1800" dirty="0">
              <a:solidFill>
                <a:srgbClr val="FFFFFF"/>
              </a:solidFill>
            </a:endParaRPr>
          </a:p>
          <a:p>
            <a:endParaRPr kumimoji="1" lang="en-US" altLang="ja-JP" sz="1800" dirty="0">
              <a:solidFill>
                <a:schemeClr val="tx1"/>
              </a:solidFill>
            </a:endParaRPr>
          </a:p>
          <a:p>
            <a:endParaRPr kumimoji="1" lang="en-US" altLang="ja-JP" sz="1800" dirty="0">
              <a:solidFill>
                <a:schemeClr val="tx1"/>
              </a:solidFill>
            </a:endParaRPr>
          </a:p>
          <a:p>
            <a:pPr marL="0" indent="0">
              <a:buNone/>
            </a:pPr>
            <a:r>
              <a:rPr kumimoji="1" lang="en-US" altLang="ja-JP" sz="3600" dirty="0">
                <a:solidFill>
                  <a:schemeClr val="tx1"/>
                </a:solidFill>
              </a:rPr>
              <a:t>Next…</a:t>
            </a:r>
          </a:p>
          <a:p>
            <a:pPr marL="0" indent="0">
              <a:buNone/>
            </a:pPr>
            <a:r>
              <a:rPr kumimoji="1" lang="ja-JP" altLang="en-US" sz="3600" dirty="0">
                <a:solidFill>
                  <a:schemeClr val="tx1"/>
                </a:solidFill>
              </a:rPr>
              <a:t>　</a:t>
            </a:r>
            <a:r>
              <a:rPr kumimoji="1" lang="en-US" altLang="ja-JP" sz="3600" dirty="0">
                <a:solidFill>
                  <a:schemeClr val="tx1"/>
                </a:solidFill>
              </a:rPr>
              <a:t>html</a:t>
            </a:r>
            <a:r>
              <a:rPr kumimoji="1" lang="ja-JP" altLang="en-US" sz="3600" dirty="0">
                <a:solidFill>
                  <a:schemeClr val="tx1"/>
                </a:solidFill>
              </a:rPr>
              <a:t>・</a:t>
            </a:r>
            <a:r>
              <a:rPr kumimoji="1" lang="en-US" altLang="ja-JP" sz="3600" dirty="0" err="1">
                <a:solidFill>
                  <a:schemeClr val="tx1"/>
                </a:solidFill>
              </a:rPr>
              <a:t>css</a:t>
            </a:r>
            <a:r>
              <a:rPr kumimoji="1" lang="ja-JP" altLang="en-US" sz="3600" dirty="0">
                <a:solidFill>
                  <a:schemeClr val="tx1"/>
                </a:solidFill>
              </a:rPr>
              <a:t>・</a:t>
            </a:r>
            <a:r>
              <a:rPr kumimoji="1" lang="en-US" altLang="ja-JP" sz="3600" dirty="0" err="1">
                <a:solidFill>
                  <a:schemeClr val="tx1"/>
                </a:solidFill>
              </a:rPr>
              <a:t>Javascript</a:t>
            </a:r>
            <a:endParaRPr lang="en-US" altLang="ja-JP" sz="3600" dirty="0">
              <a:solidFill>
                <a:schemeClr val="tx1"/>
              </a:solidFill>
            </a:endParaRPr>
          </a:p>
          <a:p>
            <a:pPr marL="0" indent="0">
              <a:buNone/>
            </a:pPr>
            <a:r>
              <a:rPr kumimoji="1" lang="ja-JP" altLang="en-US" sz="3600" dirty="0">
                <a:solidFill>
                  <a:schemeClr val="tx1"/>
                </a:solidFill>
              </a:rPr>
              <a:t>　を触ってみよう！</a:t>
            </a:r>
            <a:endParaRPr kumimoji="1" lang="en-US" altLang="ja-JP" sz="3600" dirty="0">
              <a:solidFill>
                <a:schemeClr val="tx1"/>
              </a:solidFill>
            </a:endParaRPr>
          </a:p>
        </p:txBody>
      </p:sp>
    </p:spTree>
    <p:extLst>
      <p:ext uri="{BB962C8B-B14F-4D97-AF65-F5344CB8AC3E}">
        <p14:creationId xmlns:p14="http://schemas.microsoft.com/office/powerpoint/2010/main" val="3260296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3C4186-17D7-2D9B-8423-5BD58C53EF71}"/>
              </a:ext>
            </a:extLst>
          </p:cNvPr>
          <p:cNvSpPr>
            <a:spLocks noGrp="1"/>
          </p:cNvSpPr>
          <p:nvPr>
            <p:ph type="title"/>
          </p:nvPr>
        </p:nvSpPr>
        <p:spPr>
          <a:xfrm>
            <a:off x="677334" y="710268"/>
            <a:ext cx="8596668" cy="1320800"/>
          </a:xfrm>
        </p:spPr>
        <p:txBody>
          <a:bodyPr/>
          <a:lstStyle/>
          <a:p>
            <a:r>
              <a:rPr kumimoji="1" lang="ja-JP" altLang="en-US" dirty="0"/>
              <a:t>会社説明</a:t>
            </a:r>
          </a:p>
        </p:txBody>
      </p:sp>
      <p:sp>
        <p:nvSpPr>
          <p:cNvPr id="3" name="コンテンツ プレースホルダー 2">
            <a:extLst>
              <a:ext uri="{FF2B5EF4-FFF2-40B4-BE49-F238E27FC236}">
                <a16:creationId xmlns:a16="http://schemas.microsoft.com/office/drawing/2014/main" id="{E56A5C53-8C11-7115-6891-1CA06B6EFFDD}"/>
              </a:ext>
            </a:extLst>
          </p:cNvPr>
          <p:cNvSpPr>
            <a:spLocks noGrp="1"/>
          </p:cNvSpPr>
          <p:nvPr>
            <p:ph idx="1"/>
          </p:nvPr>
        </p:nvSpPr>
        <p:spPr>
          <a:xfrm>
            <a:off x="677334" y="1930400"/>
            <a:ext cx="8596668" cy="3880773"/>
          </a:xfrm>
        </p:spPr>
        <p:txBody>
          <a:bodyPr>
            <a:normAutofit lnSpcReduction="10000"/>
          </a:bodyPr>
          <a:lstStyle/>
          <a:p>
            <a:r>
              <a:rPr kumimoji="1" lang="ja-JP" altLang="en-US" dirty="0"/>
              <a:t>会社名　株式会社アクロクレイン</a:t>
            </a:r>
            <a:endParaRPr kumimoji="1" lang="en-US" altLang="ja-JP" dirty="0"/>
          </a:p>
          <a:p>
            <a:r>
              <a:rPr kumimoji="1" lang="ja-JP" altLang="en-US" dirty="0"/>
              <a:t>設立　</a:t>
            </a:r>
            <a:r>
              <a:rPr kumimoji="1" lang="en-US" altLang="ja-JP" dirty="0"/>
              <a:t>2018</a:t>
            </a:r>
            <a:r>
              <a:rPr kumimoji="1" lang="ja-JP" altLang="en-US" dirty="0"/>
              <a:t>年</a:t>
            </a:r>
            <a:r>
              <a:rPr kumimoji="1" lang="en-US" altLang="ja-JP" dirty="0"/>
              <a:t>6</a:t>
            </a:r>
            <a:r>
              <a:rPr kumimoji="1" lang="ja-JP" altLang="en-US" dirty="0"/>
              <a:t>月</a:t>
            </a:r>
            <a:endParaRPr kumimoji="1" lang="en-US" altLang="ja-JP" dirty="0"/>
          </a:p>
          <a:p>
            <a:r>
              <a:rPr kumimoji="1" lang="ja-JP" altLang="en-US" dirty="0"/>
              <a:t>事業所　函館（本社）、東京、旭川</a:t>
            </a:r>
            <a:endParaRPr kumimoji="1" lang="en-US" altLang="ja-JP" dirty="0"/>
          </a:p>
          <a:p>
            <a:r>
              <a:rPr kumimoji="1" lang="ja-JP" altLang="en-US" dirty="0"/>
              <a:t>従業員数　</a:t>
            </a:r>
            <a:r>
              <a:rPr kumimoji="1" lang="en-US" altLang="ja-JP" dirty="0"/>
              <a:t>22</a:t>
            </a:r>
            <a:r>
              <a:rPr kumimoji="1" lang="ja-JP" altLang="en-US" dirty="0"/>
              <a:t>人</a:t>
            </a:r>
            <a:endParaRPr kumimoji="1" lang="en-US" altLang="ja-JP" dirty="0"/>
          </a:p>
          <a:p>
            <a:r>
              <a:rPr kumimoji="1" lang="ja-JP" altLang="en-US" dirty="0"/>
              <a:t>資本金　</a:t>
            </a:r>
            <a:r>
              <a:rPr kumimoji="1" lang="en-US" altLang="ja-JP" dirty="0"/>
              <a:t>980</a:t>
            </a:r>
            <a:r>
              <a:rPr kumimoji="1" lang="ja-JP" altLang="en-US" dirty="0"/>
              <a:t>万円</a:t>
            </a:r>
            <a:endParaRPr kumimoji="1" lang="en-US" altLang="ja-JP" dirty="0"/>
          </a:p>
          <a:p>
            <a:r>
              <a:rPr lang="ja-JP" altLang="en-US" dirty="0"/>
              <a:t>代表取締役　須田 誠　　取締役　岡田 篤彦</a:t>
            </a:r>
            <a:endParaRPr kumimoji="1" lang="en-US" altLang="ja-JP" dirty="0"/>
          </a:p>
          <a:p>
            <a:r>
              <a:rPr kumimoji="1" lang="ja-JP" altLang="en-US" dirty="0"/>
              <a:t>関連企業　株式会社アクロホールディングス</a:t>
            </a:r>
            <a:endParaRPr kumimoji="1" lang="en-US" altLang="ja-JP" dirty="0"/>
          </a:p>
          <a:p>
            <a:endParaRPr kumimoji="1" lang="en-US" altLang="ja-JP" dirty="0"/>
          </a:p>
          <a:p>
            <a:r>
              <a:rPr kumimoji="1" lang="en-US" altLang="ja-JP" dirty="0">
                <a:hlinkClick r:id="rId2"/>
              </a:rPr>
              <a:t>https://www.acrocrane.com/</a:t>
            </a:r>
            <a:endParaRPr kumimoji="1" lang="en-US" altLang="ja-JP" dirty="0">
              <a:hlinkClick r:id="rId3" action="ppaction://hlinkpres?slideindex=1&amp;slidetitle="/>
            </a:endParaRPr>
          </a:p>
        </p:txBody>
      </p:sp>
    </p:spTree>
    <p:extLst>
      <p:ext uri="{BB962C8B-B14F-4D97-AF65-F5344CB8AC3E}">
        <p14:creationId xmlns:p14="http://schemas.microsoft.com/office/powerpoint/2010/main" val="111857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630" name="Google Shape;630;p31"/>
          <p:cNvSpPr txBox="1"/>
          <p:nvPr/>
        </p:nvSpPr>
        <p:spPr>
          <a:xfrm>
            <a:off x="2318626" y="1281651"/>
            <a:ext cx="5667693" cy="438525"/>
          </a:xfrm>
          <a:prstGeom prst="rect">
            <a:avLst/>
          </a:prstGeom>
          <a:noFill/>
          <a:ln>
            <a:noFill/>
          </a:ln>
        </p:spPr>
        <p:txBody>
          <a:bodyPr spcFirstLastPara="1" wrap="square" lIns="68569" tIns="34275" rIns="68569" bIns="34275" anchor="t" anchorCtr="0">
            <a:noAutofit/>
          </a:bodyPr>
          <a:lstStyle/>
          <a:p>
            <a:pPr marL="0" marR="0" lvl="0" indent="0" algn="l" rtl="0">
              <a:spcBef>
                <a:spcPts val="0"/>
              </a:spcBef>
              <a:spcAft>
                <a:spcPts val="0"/>
              </a:spcAft>
              <a:buNone/>
            </a:pPr>
            <a:r>
              <a:rPr lang="ja-JP" altLang="en-US" sz="2400" b="1" dirty="0">
                <a:latin typeface="+mn-ea"/>
                <a:ea typeface="+mn-ea"/>
                <a:cs typeface="Calibri"/>
                <a:sym typeface="Calibri"/>
              </a:rPr>
              <a:t>実践的な新人研修で未経験者でも安心</a:t>
            </a:r>
            <a:endParaRPr sz="2400" b="1" dirty="0">
              <a:latin typeface="+mn-ea"/>
              <a:ea typeface="+mn-ea"/>
              <a:cs typeface="Calibri"/>
              <a:sym typeface="Calibri"/>
            </a:endParaRPr>
          </a:p>
        </p:txBody>
      </p:sp>
      <p:pic>
        <p:nvPicPr>
          <p:cNvPr id="7" name="図 6">
            <a:extLst>
              <a:ext uri="{FF2B5EF4-FFF2-40B4-BE49-F238E27FC236}">
                <a16:creationId xmlns:a16="http://schemas.microsoft.com/office/drawing/2014/main" id="{F84BF6F8-722F-487F-B515-BCBE2051C996}"/>
              </a:ext>
            </a:extLst>
          </p:cNvPr>
          <p:cNvPicPr>
            <a:picLocks noChangeAspect="1"/>
          </p:cNvPicPr>
          <p:nvPr/>
        </p:nvPicPr>
        <p:blipFill>
          <a:blip r:embed="rId3"/>
          <a:stretch>
            <a:fillRect/>
          </a:stretch>
        </p:blipFill>
        <p:spPr>
          <a:xfrm>
            <a:off x="2632037" y="2696983"/>
            <a:ext cx="6927929" cy="2879366"/>
          </a:xfrm>
          <a:prstGeom prst="rect">
            <a:avLst/>
          </a:prstGeom>
        </p:spPr>
      </p:pic>
      <p:sp>
        <p:nvSpPr>
          <p:cNvPr id="57" name="Google Shape;555;p29">
            <a:extLst>
              <a:ext uri="{FF2B5EF4-FFF2-40B4-BE49-F238E27FC236}">
                <a16:creationId xmlns:a16="http://schemas.microsoft.com/office/drawing/2014/main" id="{74937E9C-E056-4996-BBFD-696A8FBAC153}"/>
              </a:ext>
            </a:extLst>
          </p:cNvPr>
          <p:cNvSpPr txBox="1"/>
          <p:nvPr/>
        </p:nvSpPr>
        <p:spPr>
          <a:xfrm>
            <a:off x="2318626" y="1973801"/>
            <a:ext cx="7584542" cy="747534"/>
          </a:xfrm>
          <a:prstGeom prst="rect">
            <a:avLst/>
          </a:prstGeom>
          <a:noFill/>
          <a:ln>
            <a:noFill/>
          </a:ln>
        </p:spPr>
        <p:txBody>
          <a:bodyPr spcFirstLastPara="1" wrap="square" lIns="68569" tIns="34275" rIns="68569" bIns="34275" anchor="t" anchorCtr="0">
            <a:noAutofit/>
          </a:bodyPr>
          <a:lstStyle/>
          <a:p>
            <a:pPr marL="0" marR="0" lvl="0" indent="0" algn="l" rtl="0">
              <a:spcBef>
                <a:spcPts val="0"/>
              </a:spcBef>
              <a:spcAft>
                <a:spcPts val="0"/>
              </a:spcAft>
              <a:buNone/>
            </a:pPr>
            <a:r>
              <a:rPr lang="en-US" altLang="ja-JP" sz="1500" dirty="0">
                <a:solidFill>
                  <a:schemeClr val="tx1">
                    <a:lumMod val="75000"/>
                    <a:lumOff val="25000"/>
                  </a:schemeClr>
                </a:solidFill>
                <a:latin typeface="游ゴシック" panose="020B0400000000000000" pitchFamily="50" charset="-128"/>
                <a:ea typeface="游ゴシック" panose="020B0400000000000000" pitchFamily="50" charset="-128"/>
                <a:cs typeface="Calibri"/>
                <a:sym typeface="Calibri"/>
              </a:rPr>
              <a:t>6</a:t>
            </a:r>
            <a:r>
              <a:rPr lang="ja-JP" altLang="en-US" sz="1500" dirty="0">
                <a:solidFill>
                  <a:schemeClr val="tx1">
                    <a:lumMod val="75000"/>
                    <a:lumOff val="25000"/>
                  </a:schemeClr>
                </a:solidFill>
                <a:latin typeface="游ゴシック" panose="020B0400000000000000" pitchFamily="50" charset="-128"/>
                <a:ea typeface="游ゴシック" panose="020B0400000000000000" pitchFamily="50" charset="-128"/>
                <a:cs typeface="Calibri"/>
                <a:sym typeface="Calibri"/>
              </a:rPr>
              <a:t>か月間の研修を通し、</a:t>
            </a:r>
            <a:r>
              <a:rPr lang="en-US" altLang="ja-JP" sz="1500" dirty="0">
                <a:solidFill>
                  <a:schemeClr val="tx1">
                    <a:lumMod val="75000"/>
                    <a:lumOff val="25000"/>
                  </a:schemeClr>
                </a:solidFill>
                <a:latin typeface="游ゴシック" panose="020B0400000000000000" pitchFamily="50" charset="-128"/>
                <a:ea typeface="游ゴシック" panose="020B0400000000000000" pitchFamily="50" charset="-128"/>
                <a:cs typeface="Calibri"/>
                <a:sym typeface="Calibri"/>
              </a:rPr>
              <a:t>Laravel(PHP)</a:t>
            </a:r>
            <a:r>
              <a:rPr lang="ja-JP" altLang="en-US" sz="1500" dirty="0">
                <a:solidFill>
                  <a:schemeClr val="tx1">
                    <a:lumMod val="75000"/>
                    <a:lumOff val="25000"/>
                  </a:schemeClr>
                </a:solidFill>
                <a:latin typeface="游ゴシック" panose="020B0400000000000000" pitchFamily="50" charset="-128"/>
                <a:ea typeface="游ゴシック" panose="020B0400000000000000" pitchFamily="50" charset="-128"/>
                <a:cs typeface="Calibri"/>
                <a:sym typeface="Calibri"/>
              </a:rPr>
              <a:t>を使った</a:t>
            </a:r>
            <a:r>
              <a:rPr lang="en-US" altLang="ja-JP" sz="1500" dirty="0">
                <a:solidFill>
                  <a:schemeClr val="tx1">
                    <a:lumMod val="75000"/>
                    <a:lumOff val="25000"/>
                  </a:schemeClr>
                </a:solidFill>
                <a:latin typeface="游ゴシック" panose="020B0400000000000000" pitchFamily="50" charset="-128"/>
                <a:ea typeface="游ゴシック" panose="020B0400000000000000" pitchFamily="50" charset="-128"/>
                <a:cs typeface="Calibri"/>
                <a:sym typeface="Calibri"/>
              </a:rPr>
              <a:t>CRUD</a:t>
            </a:r>
            <a:r>
              <a:rPr lang="ja-JP" altLang="en-US" sz="1500" dirty="0">
                <a:solidFill>
                  <a:schemeClr val="tx1">
                    <a:lumMod val="75000"/>
                    <a:lumOff val="25000"/>
                  </a:schemeClr>
                </a:solidFill>
                <a:latin typeface="游ゴシック" panose="020B0400000000000000" pitchFamily="50" charset="-128"/>
                <a:ea typeface="游ゴシック" panose="020B0400000000000000" pitchFamily="50" charset="-128"/>
                <a:cs typeface="Calibri"/>
                <a:sym typeface="Calibri"/>
              </a:rPr>
              <a:t>機能をもつ</a:t>
            </a:r>
            <a:r>
              <a:rPr lang="en-US" altLang="ja-JP" sz="1500" dirty="0">
                <a:solidFill>
                  <a:schemeClr val="tx1">
                    <a:lumMod val="75000"/>
                    <a:lumOff val="25000"/>
                  </a:schemeClr>
                </a:solidFill>
                <a:latin typeface="游ゴシック" panose="020B0400000000000000" pitchFamily="50" charset="-128"/>
                <a:ea typeface="游ゴシック" panose="020B0400000000000000" pitchFamily="50" charset="-128"/>
                <a:cs typeface="Calibri"/>
                <a:sym typeface="Calibri"/>
              </a:rPr>
              <a:t>Web</a:t>
            </a:r>
            <a:r>
              <a:rPr lang="ja-JP" altLang="en-US" sz="1500" dirty="0">
                <a:solidFill>
                  <a:schemeClr val="tx1">
                    <a:lumMod val="75000"/>
                    <a:lumOff val="25000"/>
                  </a:schemeClr>
                </a:solidFill>
                <a:latin typeface="游ゴシック" panose="020B0400000000000000" pitchFamily="50" charset="-128"/>
                <a:ea typeface="游ゴシック" panose="020B0400000000000000" pitchFamily="50" charset="-128"/>
                <a:cs typeface="Calibri"/>
                <a:sym typeface="Calibri"/>
              </a:rPr>
              <a:t>アプリケーション（勤怠管理システム）を</a:t>
            </a:r>
            <a:r>
              <a:rPr lang="en-US" altLang="ja-JP" sz="1500" dirty="0">
                <a:solidFill>
                  <a:schemeClr val="tx1">
                    <a:lumMod val="75000"/>
                    <a:lumOff val="25000"/>
                  </a:schemeClr>
                </a:solidFill>
                <a:latin typeface="游ゴシック" panose="020B0400000000000000" pitchFamily="50" charset="-128"/>
                <a:ea typeface="游ゴシック" panose="020B0400000000000000" pitchFamily="50" charset="-128"/>
                <a:cs typeface="Calibri"/>
                <a:sym typeface="Calibri"/>
              </a:rPr>
              <a:t>1</a:t>
            </a:r>
            <a:r>
              <a:rPr lang="ja-JP" altLang="en-US" sz="1500" dirty="0">
                <a:solidFill>
                  <a:schemeClr val="tx1">
                    <a:lumMod val="75000"/>
                    <a:lumOff val="25000"/>
                  </a:schemeClr>
                </a:solidFill>
                <a:latin typeface="游ゴシック" panose="020B0400000000000000" pitchFamily="50" charset="-128"/>
                <a:ea typeface="游ゴシック" panose="020B0400000000000000" pitchFamily="50" charset="-128"/>
                <a:cs typeface="Calibri"/>
                <a:sym typeface="Calibri"/>
              </a:rPr>
              <a:t>人称で開発・テストできるスキルレベルまで教育します。</a:t>
            </a:r>
            <a:endParaRPr lang="en-US" altLang="ja-JP" sz="1500" dirty="0">
              <a:solidFill>
                <a:schemeClr val="tx1">
                  <a:lumMod val="75000"/>
                  <a:lumOff val="25000"/>
                </a:schemeClr>
              </a:solidFill>
              <a:latin typeface="游ゴシック" panose="020B0400000000000000" pitchFamily="50" charset="-128"/>
              <a:ea typeface="游ゴシック" panose="020B0400000000000000" pitchFamily="50" charset="-128"/>
              <a:cs typeface="Calibri"/>
              <a:sym typeface="Calibri"/>
            </a:endParaRPr>
          </a:p>
        </p:txBody>
      </p:sp>
      <p:sp>
        <p:nvSpPr>
          <p:cNvPr id="2" name="スライド番号プレースホルダー 1">
            <a:extLst>
              <a:ext uri="{FF2B5EF4-FFF2-40B4-BE49-F238E27FC236}">
                <a16:creationId xmlns:a16="http://schemas.microsoft.com/office/drawing/2014/main" id="{F2A63506-BDC9-4C68-BE29-412017D838D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5</a:t>
            </a:fld>
            <a:endParaRPr lang="en-US"/>
          </a:p>
        </p:txBody>
      </p:sp>
    </p:spTree>
    <p:extLst>
      <p:ext uri="{BB962C8B-B14F-4D97-AF65-F5344CB8AC3E}">
        <p14:creationId xmlns:p14="http://schemas.microsoft.com/office/powerpoint/2010/main" val="4208019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30"/>
                                        </p:tgtEl>
                                        <p:attrNameLst>
                                          <p:attrName>style.visibility</p:attrName>
                                        </p:attrNameLst>
                                      </p:cBhvr>
                                      <p:to>
                                        <p:strVal val="visible"/>
                                      </p:to>
                                    </p:set>
                                    <p:animEffect transition="in" filter="fade">
                                      <p:cBhvr>
                                        <p:cTn id="7" dur="500"/>
                                        <p:tgtEl>
                                          <p:spTgt spid="63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fade">
                                      <p:cBhvr>
                                        <p:cTn id="11" dur="500"/>
                                        <p:tgtEl>
                                          <p:spTgt spid="57"/>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anim calcmode="lin" valueType="num">
                                      <p:cBhvr>
                                        <p:cTn id="16" dur="500" fill="hold"/>
                                        <p:tgtEl>
                                          <p:spTgt spid="7"/>
                                        </p:tgtEl>
                                        <p:attrNameLst>
                                          <p:attrName>ppt_x</p:attrName>
                                        </p:attrNameLst>
                                      </p:cBhvr>
                                      <p:tavLst>
                                        <p:tav tm="0">
                                          <p:val>
                                            <p:strVal val="#ppt_x"/>
                                          </p:val>
                                        </p:tav>
                                        <p:tav tm="100000">
                                          <p:val>
                                            <p:strVal val="#ppt_x"/>
                                          </p:val>
                                        </p:tav>
                                      </p:tavLst>
                                    </p:anim>
                                    <p:anim calcmode="lin" valueType="num">
                                      <p:cBhvr>
                                        <p:cTn id="17"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10" name="四角形: 角を丸くする 9">
            <a:extLst>
              <a:ext uri="{FF2B5EF4-FFF2-40B4-BE49-F238E27FC236}">
                <a16:creationId xmlns:a16="http://schemas.microsoft.com/office/drawing/2014/main" id="{CF98E87B-0810-F4F2-44C9-795964C17002}"/>
              </a:ext>
            </a:extLst>
          </p:cNvPr>
          <p:cNvSpPr/>
          <p:nvPr/>
        </p:nvSpPr>
        <p:spPr>
          <a:xfrm>
            <a:off x="6354622" y="1976284"/>
            <a:ext cx="4935796" cy="4208206"/>
          </a:xfrm>
          <a:prstGeom prst="roundRect">
            <a:avLst/>
          </a:prstGeom>
          <a:solidFill>
            <a:schemeClr val="tx1"/>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1CBC01E3-800C-0D3F-029C-6CC88FB8D34D}"/>
              </a:ext>
            </a:extLst>
          </p:cNvPr>
          <p:cNvSpPr/>
          <p:nvPr/>
        </p:nvSpPr>
        <p:spPr>
          <a:xfrm>
            <a:off x="1182225" y="1976284"/>
            <a:ext cx="4935796" cy="4208206"/>
          </a:xfrm>
          <a:prstGeom prst="roundRect">
            <a:avLst/>
          </a:prstGeom>
          <a:solidFill>
            <a:schemeClr val="tx1"/>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F2A63506-BDC9-4C68-BE29-412017D838D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6</a:t>
            </a:fld>
            <a:endParaRPr lang="en-US"/>
          </a:p>
        </p:txBody>
      </p:sp>
      <p:pic>
        <p:nvPicPr>
          <p:cNvPr id="2050" name="Picture 2">
            <a:extLst>
              <a:ext uri="{FF2B5EF4-FFF2-40B4-BE49-F238E27FC236}">
                <a16:creationId xmlns:a16="http://schemas.microsoft.com/office/drawing/2014/main" id="{017554A5-4ABD-1D99-0838-10CD25C328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2563597"/>
            <a:ext cx="2619375" cy="1295400"/>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555;p29">
            <a:extLst>
              <a:ext uri="{FF2B5EF4-FFF2-40B4-BE49-F238E27FC236}">
                <a16:creationId xmlns:a16="http://schemas.microsoft.com/office/drawing/2014/main" id="{5C82344C-AA9A-FEBA-DD2B-559AACF50007}"/>
              </a:ext>
            </a:extLst>
          </p:cNvPr>
          <p:cNvSpPr txBox="1"/>
          <p:nvPr/>
        </p:nvSpPr>
        <p:spPr>
          <a:xfrm>
            <a:off x="1462149" y="2125072"/>
            <a:ext cx="4637845" cy="438525"/>
          </a:xfrm>
          <a:prstGeom prst="rect">
            <a:avLst/>
          </a:prstGeom>
          <a:noFill/>
          <a:ln>
            <a:noFill/>
          </a:ln>
        </p:spPr>
        <p:txBody>
          <a:bodyPr spcFirstLastPara="1" wrap="square" lIns="68569" tIns="34275" rIns="68569" bIns="34275" anchor="t" anchorCtr="0">
            <a:noAutofit/>
          </a:bodyPr>
          <a:lstStyle/>
          <a:p>
            <a:pPr marL="0" marR="0" lvl="0" indent="0" algn="l" rtl="0">
              <a:spcBef>
                <a:spcPts val="0"/>
              </a:spcBef>
              <a:spcAft>
                <a:spcPts val="0"/>
              </a:spcAft>
              <a:buNone/>
            </a:pPr>
            <a:r>
              <a:rPr lang="ja-JP" altLang="en-US" sz="2400" b="1" dirty="0">
                <a:solidFill>
                  <a:schemeClr val="bg2">
                    <a:lumMod val="75000"/>
                  </a:schemeClr>
                </a:solidFill>
                <a:latin typeface="游ゴシック" panose="020B0400000000000000" pitchFamily="50" charset="-128"/>
                <a:ea typeface="游ゴシック" panose="020B0400000000000000" pitchFamily="50" charset="-128"/>
                <a:cs typeface="Calibri"/>
                <a:sym typeface="Calibri"/>
              </a:rPr>
              <a:t>グループ拠点旅行費用負担</a:t>
            </a:r>
            <a:endParaRPr sz="2400" b="1" dirty="0">
              <a:solidFill>
                <a:schemeClr val="bg2">
                  <a:lumMod val="75000"/>
                </a:schemeClr>
              </a:solidFill>
              <a:latin typeface="游ゴシック" panose="020B0400000000000000" pitchFamily="50" charset="-128"/>
              <a:ea typeface="游ゴシック" panose="020B0400000000000000" pitchFamily="50" charset="-128"/>
              <a:cs typeface="Calibri"/>
              <a:sym typeface="Calibri"/>
            </a:endParaRPr>
          </a:p>
        </p:txBody>
      </p:sp>
      <p:sp>
        <p:nvSpPr>
          <p:cNvPr id="4" name="Google Shape;555;p29">
            <a:extLst>
              <a:ext uri="{FF2B5EF4-FFF2-40B4-BE49-F238E27FC236}">
                <a16:creationId xmlns:a16="http://schemas.microsoft.com/office/drawing/2014/main" id="{38D1B971-54BA-DF02-9E08-55E76CCB306A}"/>
              </a:ext>
            </a:extLst>
          </p:cNvPr>
          <p:cNvSpPr txBox="1"/>
          <p:nvPr/>
        </p:nvSpPr>
        <p:spPr>
          <a:xfrm>
            <a:off x="1458155" y="4012034"/>
            <a:ext cx="4637845" cy="438525"/>
          </a:xfrm>
          <a:prstGeom prst="rect">
            <a:avLst/>
          </a:prstGeom>
          <a:noFill/>
          <a:ln>
            <a:noFill/>
          </a:ln>
        </p:spPr>
        <p:txBody>
          <a:bodyPr spcFirstLastPara="1" wrap="square" lIns="68569" tIns="34275" rIns="68569" bIns="34275" anchor="t" anchorCtr="0">
            <a:noAutofit/>
          </a:bodyPr>
          <a:lstStyle/>
          <a:p>
            <a:pPr marL="0" marR="0" lvl="0" indent="0" algn="l" rtl="0">
              <a:spcBef>
                <a:spcPts val="0"/>
              </a:spcBef>
              <a:spcAft>
                <a:spcPts val="0"/>
              </a:spcAft>
              <a:buNone/>
            </a:pPr>
            <a:r>
              <a:rPr lang="ja-JP" altLang="en-US" sz="2400" b="1" dirty="0">
                <a:solidFill>
                  <a:schemeClr val="bg2">
                    <a:lumMod val="75000"/>
                  </a:schemeClr>
                </a:solidFill>
                <a:latin typeface="游ゴシック" panose="020B0400000000000000" pitchFamily="50" charset="-128"/>
                <a:ea typeface="游ゴシック" panose="020B0400000000000000" pitchFamily="50" charset="-128"/>
                <a:cs typeface="Calibri"/>
                <a:sym typeface="Calibri"/>
              </a:rPr>
              <a:t>資格取得支援制度</a:t>
            </a:r>
            <a:endParaRPr sz="2400" b="1" dirty="0">
              <a:solidFill>
                <a:schemeClr val="bg2">
                  <a:lumMod val="75000"/>
                </a:schemeClr>
              </a:solidFill>
              <a:latin typeface="游ゴシック" panose="020B0400000000000000" pitchFamily="50" charset="-128"/>
              <a:ea typeface="游ゴシック" panose="020B0400000000000000" pitchFamily="50" charset="-128"/>
              <a:cs typeface="Calibri"/>
              <a:sym typeface="Calibri"/>
            </a:endParaRPr>
          </a:p>
        </p:txBody>
      </p:sp>
      <p:pic>
        <p:nvPicPr>
          <p:cNvPr id="2052" name="Picture 4" descr="卒業証書 icon">
            <a:extLst>
              <a:ext uri="{FF2B5EF4-FFF2-40B4-BE49-F238E27FC236}">
                <a16:creationId xmlns:a16="http://schemas.microsoft.com/office/drawing/2014/main" id="{88D8F847-78B1-D9A8-9E5D-0F1FC13165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952" y="4699156"/>
            <a:ext cx="997644" cy="99764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343DD752-01F5-3CD7-A934-2D1D1BA5E6E8}"/>
              </a:ext>
            </a:extLst>
          </p:cNvPr>
          <p:cNvSpPr txBox="1"/>
          <p:nvPr/>
        </p:nvSpPr>
        <p:spPr>
          <a:xfrm>
            <a:off x="2604922" y="4514001"/>
            <a:ext cx="3530407" cy="1384995"/>
          </a:xfrm>
          <a:prstGeom prst="rect">
            <a:avLst/>
          </a:prstGeom>
          <a:noFill/>
        </p:spPr>
        <p:txBody>
          <a:bodyPr wrap="square" rtlCol="0">
            <a:spAutoFit/>
          </a:bodyPr>
          <a:lstStyle/>
          <a:p>
            <a:r>
              <a:rPr kumimoji="1" lang="ja-JP" altLang="en-US" sz="1400" b="1" dirty="0">
                <a:solidFill>
                  <a:schemeClr val="accent3">
                    <a:lumMod val="75000"/>
                  </a:schemeClr>
                </a:solidFill>
                <a:latin typeface="游ゴシック" panose="020B0400000000000000" pitchFamily="50" charset="-128"/>
                <a:ea typeface="游ゴシック" panose="020B0400000000000000" pitchFamily="50" charset="-128"/>
              </a:rPr>
              <a:t>基本情報技術者</a:t>
            </a:r>
            <a:endParaRPr kumimoji="1" lang="en-US" altLang="ja-JP" sz="1400" b="1" dirty="0">
              <a:solidFill>
                <a:schemeClr val="accent3">
                  <a:lumMod val="75000"/>
                </a:schemeClr>
              </a:solidFill>
              <a:latin typeface="游ゴシック" panose="020B0400000000000000" pitchFamily="50" charset="-128"/>
              <a:ea typeface="游ゴシック" panose="020B0400000000000000" pitchFamily="50" charset="-128"/>
            </a:endParaRPr>
          </a:p>
          <a:p>
            <a:r>
              <a:rPr kumimoji="1" lang="ja-JP" altLang="en-US" sz="1400" b="1" dirty="0">
                <a:solidFill>
                  <a:schemeClr val="accent3">
                    <a:lumMod val="75000"/>
                  </a:schemeClr>
                </a:solidFill>
                <a:latin typeface="游ゴシック" panose="020B0400000000000000" pitchFamily="50" charset="-128"/>
                <a:ea typeface="游ゴシック" panose="020B0400000000000000" pitchFamily="50" charset="-128"/>
              </a:rPr>
              <a:t>応用情報技術者</a:t>
            </a:r>
            <a:endParaRPr kumimoji="1" lang="en-US" altLang="ja-JP" sz="1400" b="1" dirty="0">
              <a:solidFill>
                <a:schemeClr val="accent3">
                  <a:lumMod val="75000"/>
                </a:schemeClr>
              </a:solidFill>
              <a:latin typeface="游ゴシック" panose="020B0400000000000000" pitchFamily="50" charset="-128"/>
              <a:ea typeface="游ゴシック" panose="020B0400000000000000" pitchFamily="50" charset="-128"/>
            </a:endParaRPr>
          </a:p>
          <a:p>
            <a:r>
              <a:rPr kumimoji="1" lang="ja-JP" altLang="en-US" sz="1400" b="1" dirty="0">
                <a:solidFill>
                  <a:schemeClr val="accent3">
                    <a:lumMod val="75000"/>
                  </a:schemeClr>
                </a:solidFill>
                <a:latin typeface="游ゴシック" panose="020B0400000000000000" pitchFamily="50" charset="-128"/>
                <a:ea typeface="游ゴシック" panose="020B0400000000000000" pitchFamily="50" charset="-128"/>
              </a:rPr>
              <a:t>プロジェクトマネージャ</a:t>
            </a:r>
            <a:endParaRPr kumimoji="1" lang="en-US" altLang="ja-JP" sz="1400" b="1" dirty="0">
              <a:solidFill>
                <a:schemeClr val="accent3">
                  <a:lumMod val="75000"/>
                </a:schemeClr>
              </a:solidFill>
              <a:latin typeface="游ゴシック" panose="020B0400000000000000" pitchFamily="50" charset="-128"/>
              <a:ea typeface="游ゴシック" panose="020B0400000000000000" pitchFamily="50" charset="-128"/>
            </a:endParaRPr>
          </a:p>
          <a:p>
            <a:r>
              <a:rPr kumimoji="1" lang="en-US" altLang="ja-JP" sz="1400" b="1" dirty="0">
                <a:solidFill>
                  <a:schemeClr val="accent3">
                    <a:lumMod val="75000"/>
                  </a:schemeClr>
                </a:solidFill>
                <a:latin typeface="游ゴシック" panose="020B0400000000000000" pitchFamily="50" charset="-128"/>
                <a:ea typeface="游ゴシック" panose="020B0400000000000000" pitchFamily="50" charset="-128"/>
              </a:rPr>
              <a:t>HTML5</a:t>
            </a:r>
            <a:r>
              <a:rPr kumimoji="1" lang="ja-JP" altLang="en-US" sz="1400" b="1" dirty="0">
                <a:solidFill>
                  <a:schemeClr val="accent3">
                    <a:lumMod val="75000"/>
                  </a:schemeClr>
                </a:solidFill>
                <a:latin typeface="游ゴシック" panose="020B0400000000000000" pitchFamily="50" charset="-128"/>
                <a:ea typeface="游ゴシック" panose="020B0400000000000000" pitchFamily="50" charset="-128"/>
              </a:rPr>
              <a:t>プロフェッショナル認定 </a:t>
            </a:r>
            <a:r>
              <a:rPr kumimoji="1" lang="en-US" altLang="ja-JP" sz="1400" b="1" dirty="0">
                <a:solidFill>
                  <a:schemeClr val="accent3">
                    <a:lumMod val="75000"/>
                  </a:schemeClr>
                </a:solidFill>
                <a:latin typeface="游ゴシック" panose="020B0400000000000000" pitchFamily="50" charset="-128"/>
                <a:ea typeface="游ゴシック" panose="020B0400000000000000" pitchFamily="50" charset="-128"/>
              </a:rPr>
              <a:t>Level.1</a:t>
            </a:r>
          </a:p>
          <a:p>
            <a:r>
              <a:rPr kumimoji="1" lang="en-US" altLang="ja-JP" sz="1400" b="1" dirty="0">
                <a:solidFill>
                  <a:schemeClr val="accent3">
                    <a:lumMod val="75000"/>
                  </a:schemeClr>
                </a:solidFill>
                <a:latin typeface="游ゴシック" panose="020B0400000000000000" pitchFamily="50" charset="-128"/>
                <a:ea typeface="游ゴシック" panose="020B0400000000000000" pitchFamily="50" charset="-128"/>
              </a:rPr>
              <a:t>AWS</a:t>
            </a:r>
            <a:r>
              <a:rPr kumimoji="1" lang="ja-JP" altLang="en-US" sz="1400" b="1" dirty="0">
                <a:solidFill>
                  <a:schemeClr val="accent3">
                    <a:lumMod val="75000"/>
                  </a:schemeClr>
                </a:solidFill>
                <a:latin typeface="游ゴシック" panose="020B0400000000000000" pitchFamily="50" charset="-128"/>
                <a:ea typeface="游ゴシック" panose="020B0400000000000000" pitchFamily="50" charset="-128"/>
              </a:rPr>
              <a:t>認定デベロッパー</a:t>
            </a:r>
            <a:endParaRPr kumimoji="1" lang="en-US" altLang="ja-JP" sz="1400" b="1" dirty="0">
              <a:solidFill>
                <a:schemeClr val="accent3">
                  <a:lumMod val="75000"/>
                </a:schemeClr>
              </a:solidFill>
              <a:latin typeface="游ゴシック" panose="020B0400000000000000" pitchFamily="50" charset="-128"/>
              <a:ea typeface="游ゴシック" panose="020B0400000000000000" pitchFamily="50" charset="-128"/>
            </a:endParaRPr>
          </a:p>
          <a:p>
            <a:r>
              <a:rPr kumimoji="1" lang="en-US" altLang="ja-JP" sz="1400" b="1" dirty="0" err="1">
                <a:solidFill>
                  <a:schemeClr val="accent3">
                    <a:lumMod val="75000"/>
                  </a:schemeClr>
                </a:solidFill>
                <a:latin typeface="游ゴシック" panose="020B0400000000000000" pitchFamily="50" charset="-128"/>
                <a:ea typeface="游ゴシック" panose="020B0400000000000000" pitchFamily="50" charset="-128"/>
              </a:rPr>
              <a:t>etc</a:t>
            </a:r>
            <a:r>
              <a:rPr kumimoji="1" lang="en-US" altLang="ja-JP" sz="1400" b="1" dirty="0">
                <a:solidFill>
                  <a:schemeClr val="accent3">
                    <a:lumMod val="75000"/>
                  </a:schemeClr>
                </a:solidFill>
                <a:latin typeface="游ゴシック" panose="020B0400000000000000" pitchFamily="50" charset="-128"/>
                <a:ea typeface="游ゴシック" panose="020B0400000000000000" pitchFamily="50" charset="-128"/>
              </a:rPr>
              <a:t>…</a:t>
            </a:r>
            <a:endParaRPr kumimoji="1" lang="ja-JP" altLang="en-US" sz="1400" b="1" dirty="0">
              <a:solidFill>
                <a:schemeClr val="accent3">
                  <a:lumMod val="75000"/>
                </a:schemeClr>
              </a:solidFill>
              <a:latin typeface="游ゴシック" panose="020B0400000000000000" pitchFamily="50" charset="-128"/>
              <a:ea typeface="游ゴシック" panose="020B0400000000000000" pitchFamily="50" charset="-128"/>
            </a:endParaRPr>
          </a:p>
        </p:txBody>
      </p:sp>
      <p:pic>
        <p:nvPicPr>
          <p:cNvPr id="2056" name="Picture 8" descr="伝言ゲームのイラスト">
            <a:extLst>
              <a:ext uri="{FF2B5EF4-FFF2-40B4-BE49-F238E27FC236}">
                <a16:creationId xmlns:a16="http://schemas.microsoft.com/office/drawing/2014/main" id="{5E2F835E-4139-5BC6-E25A-7DC64B2B1D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4622" y="2125072"/>
            <a:ext cx="4762500" cy="3848100"/>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555;p29">
            <a:extLst>
              <a:ext uri="{FF2B5EF4-FFF2-40B4-BE49-F238E27FC236}">
                <a16:creationId xmlns:a16="http://schemas.microsoft.com/office/drawing/2014/main" id="{7B8383FF-6D8A-B85C-BA4B-67013BC411A1}"/>
              </a:ext>
            </a:extLst>
          </p:cNvPr>
          <p:cNvSpPr txBox="1"/>
          <p:nvPr/>
        </p:nvSpPr>
        <p:spPr>
          <a:xfrm>
            <a:off x="7250642" y="2980643"/>
            <a:ext cx="1131635" cy="438525"/>
          </a:xfrm>
          <a:prstGeom prst="rect">
            <a:avLst/>
          </a:prstGeom>
          <a:noFill/>
          <a:ln>
            <a:noFill/>
          </a:ln>
        </p:spPr>
        <p:txBody>
          <a:bodyPr spcFirstLastPara="1" wrap="square" lIns="68569" tIns="34275" rIns="68569" bIns="34275" anchor="t" anchorCtr="0">
            <a:noAutofit/>
          </a:bodyPr>
          <a:lstStyle/>
          <a:p>
            <a:pPr marL="0" marR="0" lvl="0" indent="0" algn="l" rtl="0">
              <a:spcBef>
                <a:spcPts val="0"/>
              </a:spcBef>
              <a:spcAft>
                <a:spcPts val="0"/>
              </a:spcAft>
              <a:buNone/>
            </a:pPr>
            <a:r>
              <a:rPr lang="ja-JP" altLang="en-US" sz="1800" b="1" dirty="0">
                <a:solidFill>
                  <a:schemeClr val="bg1"/>
                </a:solidFill>
                <a:latin typeface="游ゴシック" panose="020B0400000000000000" pitchFamily="50" charset="-128"/>
                <a:ea typeface="游ゴシック" panose="020B0400000000000000" pitchFamily="50" charset="-128"/>
                <a:cs typeface="Calibri"/>
                <a:sym typeface="Calibri"/>
              </a:rPr>
              <a:t>社員会</a:t>
            </a:r>
            <a:endParaRPr sz="1800" b="1" dirty="0">
              <a:solidFill>
                <a:schemeClr val="bg1"/>
              </a:solidFill>
              <a:latin typeface="游ゴシック" panose="020B0400000000000000" pitchFamily="50" charset="-128"/>
              <a:ea typeface="游ゴシック" panose="020B0400000000000000" pitchFamily="50" charset="-128"/>
              <a:cs typeface="Calibri"/>
              <a:sym typeface="Calibri"/>
            </a:endParaRPr>
          </a:p>
        </p:txBody>
      </p:sp>
      <p:sp>
        <p:nvSpPr>
          <p:cNvPr id="14" name="Google Shape;555;p29">
            <a:extLst>
              <a:ext uri="{FF2B5EF4-FFF2-40B4-BE49-F238E27FC236}">
                <a16:creationId xmlns:a16="http://schemas.microsoft.com/office/drawing/2014/main" id="{A5556265-2366-9BDA-D1B4-3286C1C07D4E}"/>
              </a:ext>
            </a:extLst>
          </p:cNvPr>
          <p:cNvSpPr txBox="1"/>
          <p:nvPr/>
        </p:nvSpPr>
        <p:spPr>
          <a:xfrm>
            <a:off x="8382277" y="2800634"/>
            <a:ext cx="987865" cy="399271"/>
          </a:xfrm>
          <a:prstGeom prst="rect">
            <a:avLst/>
          </a:prstGeom>
          <a:noFill/>
          <a:ln>
            <a:noFill/>
          </a:ln>
        </p:spPr>
        <p:txBody>
          <a:bodyPr spcFirstLastPara="1" wrap="square" lIns="68569" tIns="34275" rIns="68569" bIns="34275" anchor="t" anchorCtr="0">
            <a:noAutofit/>
          </a:bodyPr>
          <a:lstStyle/>
          <a:p>
            <a:pPr marL="0" marR="0" lvl="0" indent="0" algn="l" rtl="0">
              <a:spcBef>
                <a:spcPts val="0"/>
              </a:spcBef>
              <a:spcAft>
                <a:spcPts val="0"/>
              </a:spcAft>
              <a:buNone/>
            </a:pPr>
            <a:r>
              <a:rPr lang="ja-JP" altLang="en-US" sz="1800" b="1" dirty="0">
                <a:solidFill>
                  <a:schemeClr val="bg1"/>
                </a:solidFill>
                <a:latin typeface="游ゴシック" panose="020B0400000000000000" pitchFamily="50" charset="-128"/>
                <a:ea typeface="游ゴシック" panose="020B0400000000000000" pitchFamily="50" charset="-128"/>
                <a:cs typeface="Calibri"/>
                <a:sym typeface="Calibri"/>
              </a:rPr>
              <a:t>忘年会</a:t>
            </a:r>
            <a:endParaRPr sz="1800" b="1" dirty="0">
              <a:solidFill>
                <a:schemeClr val="bg1"/>
              </a:solidFill>
              <a:latin typeface="游ゴシック" panose="020B0400000000000000" pitchFamily="50" charset="-128"/>
              <a:ea typeface="游ゴシック" panose="020B0400000000000000" pitchFamily="50" charset="-128"/>
              <a:cs typeface="Calibri"/>
              <a:sym typeface="Calibri"/>
            </a:endParaRPr>
          </a:p>
        </p:txBody>
      </p:sp>
      <p:sp>
        <p:nvSpPr>
          <p:cNvPr id="15" name="Google Shape;555;p29">
            <a:extLst>
              <a:ext uri="{FF2B5EF4-FFF2-40B4-BE49-F238E27FC236}">
                <a16:creationId xmlns:a16="http://schemas.microsoft.com/office/drawing/2014/main" id="{77F4313F-6EC9-540C-93AD-E76F0E182E81}"/>
              </a:ext>
            </a:extLst>
          </p:cNvPr>
          <p:cNvSpPr txBox="1"/>
          <p:nvPr/>
        </p:nvSpPr>
        <p:spPr>
          <a:xfrm>
            <a:off x="9654989" y="2712887"/>
            <a:ext cx="987865" cy="399271"/>
          </a:xfrm>
          <a:prstGeom prst="rect">
            <a:avLst/>
          </a:prstGeom>
          <a:noFill/>
          <a:ln>
            <a:noFill/>
          </a:ln>
        </p:spPr>
        <p:txBody>
          <a:bodyPr spcFirstLastPara="1" wrap="square" lIns="68569" tIns="34275" rIns="68569" bIns="34275" anchor="t" anchorCtr="0">
            <a:noAutofit/>
          </a:bodyPr>
          <a:lstStyle/>
          <a:p>
            <a:pPr marL="0" marR="0" lvl="0" indent="0" algn="l" rtl="0">
              <a:spcBef>
                <a:spcPts val="0"/>
              </a:spcBef>
              <a:spcAft>
                <a:spcPts val="0"/>
              </a:spcAft>
              <a:buNone/>
            </a:pPr>
            <a:r>
              <a:rPr lang="ja-JP" altLang="en-US" sz="1800" b="1" dirty="0">
                <a:solidFill>
                  <a:schemeClr val="bg1"/>
                </a:solidFill>
                <a:latin typeface="游ゴシック" panose="020B0400000000000000" pitchFamily="50" charset="-128"/>
                <a:ea typeface="游ゴシック" panose="020B0400000000000000" pitchFamily="50" charset="-128"/>
                <a:cs typeface="Calibri"/>
                <a:sym typeface="Calibri"/>
              </a:rPr>
              <a:t>ゲーム</a:t>
            </a:r>
            <a:r>
              <a:rPr lang="ja-JP" altLang="en-US" sz="1800" b="1" dirty="0">
                <a:solidFill>
                  <a:schemeClr val="tx1"/>
                </a:solidFill>
                <a:latin typeface="游ゴシック" panose="020B0400000000000000" pitchFamily="50" charset="-128"/>
                <a:ea typeface="游ゴシック" panose="020B0400000000000000" pitchFamily="50" charset="-128"/>
                <a:cs typeface="Calibri"/>
                <a:sym typeface="Calibri"/>
              </a:rPr>
              <a:t>大会</a:t>
            </a:r>
            <a:endParaRPr sz="1800" b="1" dirty="0">
              <a:solidFill>
                <a:schemeClr val="tx1"/>
              </a:solidFill>
              <a:latin typeface="游ゴシック" panose="020B0400000000000000" pitchFamily="50" charset="-128"/>
              <a:ea typeface="游ゴシック" panose="020B0400000000000000" pitchFamily="50" charset="-128"/>
              <a:cs typeface="Calibri"/>
              <a:sym typeface="Calibri"/>
            </a:endParaRPr>
          </a:p>
        </p:txBody>
      </p:sp>
      <p:sp>
        <p:nvSpPr>
          <p:cNvPr id="6" name="タイトル 1">
            <a:extLst>
              <a:ext uri="{FF2B5EF4-FFF2-40B4-BE49-F238E27FC236}">
                <a16:creationId xmlns:a16="http://schemas.microsoft.com/office/drawing/2014/main" id="{300A4DC6-A735-BA42-589A-CB0DA08160EC}"/>
              </a:ext>
            </a:extLst>
          </p:cNvPr>
          <p:cNvSpPr txBox="1">
            <a:spLocks/>
          </p:cNvSpPr>
          <p:nvPr/>
        </p:nvSpPr>
        <p:spPr>
          <a:xfrm>
            <a:off x="1100667" y="700481"/>
            <a:ext cx="5017354" cy="866862"/>
          </a:xfrm>
          <a:prstGeom prst="rect">
            <a:avLst/>
          </a:prstGeom>
        </p:spPr>
        <p:txBody>
          <a:bodyPr/>
          <a:lstStyle>
            <a:lvl1pPr algn="l" defTabSz="457200" rtl="0" eaLnBrk="1" latinLnBrk="0" hangingPunct="1">
              <a:spcBef>
                <a:spcPct val="0"/>
              </a:spcBef>
              <a:buNone/>
              <a:defRPr kumimoji="1" sz="3600" kern="1200">
                <a:solidFill>
                  <a:schemeClr val="accent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dirty="0">
                <a:solidFill>
                  <a:schemeClr val="accent6">
                    <a:lumMod val="20000"/>
                    <a:lumOff val="80000"/>
                  </a:schemeClr>
                </a:solidFill>
              </a:rPr>
              <a:t>福利厚生・イベント</a:t>
            </a:r>
          </a:p>
        </p:txBody>
      </p:sp>
    </p:spTree>
    <p:extLst>
      <p:ext uri="{BB962C8B-B14F-4D97-AF65-F5344CB8AC3E}">
        <p14:creationId xmlns:p14="http://schemas.microsoft.com/office/powerpoint/2010/main" val="3912319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4" name="Google Shape;167;p16">
            <a:extLst>
              <a:ext uri="{FF2B5EF4-FFF2-40B4-BE49-F238E27FC236}">
                <a16:creationId xmlns:a16="http://schemas.microsoft.com/office/drawing/2014/main" id="{CE82C1CB-DE37-4482-9830-BDD83B0F3582}"/>
              </a:ext>
            </a:extLst>
          </p:cNvPr>
          <p:cNvSpPr txBox="1"/>
          <p:nvPr/>
        </p:nvSpPr>
        <p:spPr>
          <a:xfrm>
            <a:off x="1875489" y="1137084"/>
            <a:ext cx="886275" cy="438525"/>
          </a:xfrm>
          <a:prstGeom prst="rect">
            <a:avLst/>
          </a:prstGeom>
          <a:noFill/>
          <a:ln>
            <a:noFill/>
          </a:ln>
        </p:spPr>
        <p:txBody>
          <a:bodyPr spcFirstLastPara="1" wrap="square" lIns="68569" tIns="34275" rIns="68569" bIns="34275" anchor="ctr" anchorCtr="0">
            <a:noAutofit/>
          </a:bodyPr>
          <a:lstStyle/>
          <a:p>
            <a:pPr marL="0" marR="0" lvl="0" indent="0" algn="l" rtl="0">
              <a:spcBef>
                <a:spcPts val="0"/>
              </a:spcBef>
              <a:spcAft>
                <a:spcPts val="0"/>
              </a:spcAft>
              <a:buNone/>
            </a:pPr>
            <a:r>
              <a:rPr lang="ja-JP" altLang="en-US" sz="1350" b="1">
                <a:solidFill>
                  <a:schemeClr val="lt1"/>
                </a:solidFill>
                <a:latin typeface="+mn-ea"/>
                <a:ea typeface="+mn-ea"/>
                <a:cs typeface="Calibri"/>
                <a:sym typeface="Calibri"/>
              </a:rPr>
              <a:t>企業情報</a:t>
            </a:r>
            <a:endParaRPr sz="1350" b="1">
              <a:solidFill>
                <a:schemeClr val="lt1"/>
              </a:solidFill>
              <a:latin typeface="+mn-ea"/>
              <a:ea typeface="+mn-ea"/>
              <a:cs typeface="Calibri"/>
              <a:sym typeface="Calibri"/>
            </a:endParaRPr>
          </a:p>
        </p:txBody>
      </p:sp>
      <p:pic>
        <p:nvPicPr>
          <p:cNvPr id="2050" name="Picture 2">
            <a:extLst>
              <a:ext uri="{FF2B5EF4-FFF2-40B4-BE49-F238E27FC236}">
                <a16:creationId xmlns:a16="http://schemas.microsoft.com/office/drawing/2014/main" id="{632067CE-E370-435F-8423-407FA049CC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7972" y="3612267"/>
            <a:ext cx="810000" cy="405000"/>
          </a:xfrm>
          <a:prstGeom prst="rect">
            <a:avLst/>
          </a:prstGeom>
          <a:ln w="38100" cap="sq">
            <a:solidFill>
              <a:schemeClr val="bg1">
                <a:lumMod val="50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5094643-925D-4D87-A0D6-CC886C9A41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7884" y="2095910"/>
            <a:ext cx="810000" cy="405000"/>
          </a:xfrm>
          <a:prstGeom prst="rect">
            <a:avLst/>
          </a:prstGeom>
          <a:ln w="38100" cap="sq">
            <a:solidFill>
              <a:schemeClr val="bg1">
                <a:lumMod val="50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41CBDD14-5E88-40D8-A5C8-28A6301213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2722" y="2860951"/>
            <a:ext cx="810000" cy="405000"/>
          </a:xfrm>
          <a:prstGeom prst="rect">
            <a:avLst/>
          </a:prstGeom>
          <a:ln w="38100" cap="sq">
            <a:solidFill>
              <a:schemeClr val="bg1">
                <a:lumMod val="50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F681FF52-FFE2-4166-A0D7-4F4DE8CDB6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73591" y="2862075"/>
            <a:ext cx="810000" cy="405000"/>
          </a:xfrm>
          <a:prstGeom prst="rect">
            <a:avLst/>
          </a:prstGeom>
          <a:ln w="38100" cap="sq">
            <a:solidFill>
              <a:schemeClr val="bg1">
                <a:lumMod val="50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577E33D0-1ADA-4441-8D1A-A0DBE9E66E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42722" y="2100110"/>
            <a:ext cx="810000" cy="405000"/>
          </a:xfrm>
          <a:prstGeom prst="rect">
            <a:avLst/>
          </a:prstGeom>
          <a:ln w="38100" cap="sq">
            <a:solidFill>
              <a:srgbClr val="D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2CAC8D26-D247-49C6-99A4-9C76C3DD27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27972" y="2100110"/>
            <a:ext cx="810000" cy="405000"/>
          </a:xfrm>
          <a:prstGeom prst="rect">
            <a:avLst/>
          </a:prstGeom>
          <a:ln w="38100" cap="sq">
            <a:solidFill>
              <a:schemeClr val="bg1">
                <a:lumMod val="50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9DD0BFFF-A184-4B31-8590-261F6FE7EDE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42722" y="3616660"/>
            <a:ext cx="810000" cy="405000"/>
          </a:xfrm>
          <a:prstGeom prst="rect">
            <a:avLst/>
          </a:prstGeom>
          <a:ln w="38100" cap="sq">
            <a:solidFill>
              <a:schemeClr val="bg1">
                <a:lumMod val="50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96505CE4-291B-4276-8DBA-AA5167D3D8A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23555" y="5143475"/>
            <a:ext cx="810000" cy="405000"/>
          </a:xfrm>
          <a:prstGeom prst="rect">
            <a:avLst/>
          </a:prstGeom>
          <a:ln w="38100" cap="sq">
            <a:solidFill>
              <a:schemeClr val="bg1">
                <a:lumMod val="50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7926A421-5A58-42F9-AE05-D49614CD148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42722" y="5143475"/>
            <a:ext cx="810000" cy="405000"/>
          </a:xfrm>
          <a:prstGeom prst="rect">
            <a:avLst/>
          </a:prstGeom>
          <a:ln w="38100" cap="sq">
            <a:solidFill>
              <a:schemeClr val="bg1">
                <a:lumMod val="50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08F47EA4-C4DE-4D9B-8AB3-AAF9A75B618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94580" y="2094903"/>
            <a:ext cx="810000" cy="405000"/>
          </a:xfrm>
          <a:prstGeom prst="rect">
            <a:avLst/>
          </a:prstGeom>
          <a:ln w="38100" cap="sq">
            <a:solidFill>
              <a:schemeClr val="bg1">
                <a:lumMod val="50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70" name="Picture 22">
            <a:extLst>
              <a:ext uri="{FF2B5EF4-FFF2-40B4-BE49-F238E27FC236}">
                <a16:creationId xmlns:a16="http://schemas.microsoft.com/office/drawing/2014/main" id="{A792E80F-971A-4C0C-AFEA-B7006DCCDC1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95347" y="2860951"/>
            <a:ext cx="810000" cy="405000"/>
          </a:xfrm>
          <a:prstGeom prst="rect">
            <a:avLst/>
          </a:prstGeom>
          <a:ln w="38100" cap="sq">
            <a:solidFill>
              <a:schemeClr val="bg1">
                <a:lumMod val="50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72" name="Picture 24">
            <a:extLst>
              <a:ext uri="{FF2B5EF4-FFF2-40B4-BE49-F238E27FC236}">
                <a16:creationId xmlns:a16="http://schemas.microsoft.com/office/drawing/2014/main" id="{65CF4E4D-6DE7-4E86-9D09-B13E57CFE72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11276" y="4385438"/>
            <a:ext cx="810000" cy="405000"/>
          </a:xfrm>
          <a:prstGeom prst="rect">
            <a:avLst/>
          </a:prstGeom>
          <a:ln w="38100" cap="sq">
            <a:solidFill>
              <a:schemeClr val="bg1">
                <a:lumMod val="50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74" name="Picture 26">
            <a:extLst>
              <a:ext uri="{FF2B5EF4-FFF2-40B4-BE49-F238E27FC236}">
                <a16:creationId xmlns:a16="http://schemas.microsoft.com/office/drawing/2014/main" id="{A0D089E2-6B44-47A2-B9AC-2C27849833D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58157" y="5138438"/>
            <a:ext cx="810000" cy="405000"/>
          </a:xfrm>
          <a:prstGeom prst="rect">
            <a:avLst/>
          </a:prstGeom>
          <a:ln w="38100" cap="sq">
            <a:solidFill>
              <a:schemeClr val="bg1">
                <a:lumMod val="50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76" name="Picture 28">
            <a:extLst>
              <a:ext uri="{FF2B5EF4-FFF2-40B4-BE49-F238E27FC236}">
                <a16:creationId xmlns:a16="http://schemas.microsoft.com/office/drawing/2014/main" id="{A96B5749-CE1F-484B-A9E1-60CB5C8ABA2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911276" y="2100110"/>
            <a:ext cx="810000" cy="405000"/>
          </a:xfrm>
          <a:prstGeom prst="rect">
            <a:avLst/>
          </a:prstGeom>
          <a:ln w="38100" cap="sq">
            <a:solidFill>
              <a:schemeClr val="bg1">
                <a:lumMod val="50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78" name="Picture 30">
            <a:extLst>
              <a:ext uri="{FF2B5EF4-FFF2-40B4-BE49-F238E27FC236}">
                <a16:creationId xmlns:a16="http://schemas.microsoft.com/office/drawing/2014/main" id="{1D1A7F76-2169-4885-8400-0E98AEACBE8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323555" y="3621792"/>
            <a:ext cx="810000" cy="405000"/>
          </a:xfrm>
          <a:prstGeom prst="rect">
            <a:avLst/>
          </a:prstGeom>
          <a:ln w="38100" cap="sq">
            <a:solidFill>
              <a:schemeClr val="bg1">
                <a:lumMod val="50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80" name="Picture 32">
            <a:extLst>
              <a:ext uri="{FF2B5EF4-FFF2-40B4-BE49-F238E27FC236}">
                <a16:creationId xmlns:a16="http://schemas.microsoft.com/office/drawing/2014/main" id="{0EDA70D1-6707-4E07-B7DD-A8FFB879424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26026" y="2100110"/>
            <a:ext cx="810000" cy="405000"/>
          </a:xfrm>
          <a:prstGeom prst="rect">
            <a:avLst/>
          </a:prstGeom>
          <a:ln w="38100" cap="sq">
            <a:solidFill>
              <a:srgbClr val="D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82" name="Picture 34">
            <a:extLst>
              <a:ext uri="{FF2B5EF4-FFF2-40B4-BE49-F238E27FC236}">
                <a16:creationId xmlns:a16="http://schemas.microsoft.com/office/drawing/2014/main" id="{83FCF5D9-6F04-428E-A395-C0CAC69D1E9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794580" y="3616660"/>
            <a:ext cx="810000" cy="405000"/>
          </a:xfrm>
          <a:prstGeom prst="rect">
            <a:avLst/>
          </a:prstGeom>
          <a:ln w="38100" cap="sq">
            <a:solidFill>
              <a:schemeClr val="bg1">
                <a:lumMod val="50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84" name="Picture 36">
            <a:extLst>
              <a:ext uri="{FF2B5EF4-FFF2-40B4-BE49-F238E27FC236}">
                <a16:creationId xmlns:a16="http://schemas.microsoft.com/office/drawing/2014/main" id="{0E4F80C0-2ED6-4897-9BEB-C610EA0CD23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559418" y="3621792"/>
            <a:ext cx="810000" cy="405000"/>
          </a:xfrm>
          <a:prstGeom prst="rect">
            <a:avLst/>
          </a:prstGeom>
          <a:ln w="38100" cap="sq">
            <a:solidFill>
              <a:schemeClr val="bg1">
                <a:lumMod val="50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86" name="Picture 38">
            <a:extLst>
              <a:ext uri="{FF2B5EF4-FFF2-40B4-BE49-F238E27FC236}">
                <a16:creationId xmlns:a16="http://schemas.microsoft.com/office/drawing/2014/main" id="{847406EA-20D4-4B37-AB70-CA96313DDA8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672873" y="3616660"/>
            <a:ext cx="810000" cy="405000"/>
          </a:xfrm>
          <a:prstGeom prst="rect">
            <a:avLst/>
          </a:prstGeom>
          <a:ln w="38100" cap="sq">
            <a:solidFill>
              <a:schemeClr val="bg1">
                <a:lumMod val="50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88" name="Picture 40">
            <a:extLst>
              <a:ext uri="{FF2B5EF4-FFF2-40B4-BE49-F238E27FC236}">
                <a16:creationId xmlns:a16="http://schemas.microsoft.com/office/drawing/2014/main" id="{659AD689-E800-43BE-9C61-D0F5F77BAFD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679779" y="4380770"/>
            <a:ext cx="810000" cy="405000"/>
          </a:xfrm>
          <a:prstGeom prst="rect">
            <a:avLst/>
          </a:prstGeom>
          <a:ln w="38100" cap="sq">
            <a:solidFill>
              <a:schemeClr val="bg1">
                <a:lumMod val="50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90" name="Picture 42">
            <a:extLst>
              <a:ext uri="{FF2B5EF4-FFF2-40B4-BE49-F238E27FC236}">
                <a16:creationId xmlns:a16="http://schemas.microsoft.com/office/drawing/2014/main" id="{35B067EE-BC35-47BF-98D9-8E8F01D4429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558157" y="4380115"/>
            <a:ext cx="810000" cy="405000"/>
          </a:xfrm>
          <a:prstGeom prst="rect">
            <a:avLst/>
          </a:prstGeom>
          <a:ln w="38100" cap="sq">
            <a:solidFill>
              <a:schemeClr val="bg1">
                <a:lumMod val="50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92" name="Picture 44">
            <a:extLst>
              <a:ext uri="{FF2B5EF4-FFF2-40B4-BE49-F238E27FC236}">
                <a16:creationId xmlns:a16="http://schemas.microsoft.com/office/drawing/2014/main" id="{DD097413-7D00-4863-BF5A-210C29D596E7}"/>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442722" y="4382633"/>
            <a:ext cx="810000" cy="405000"/>
          </a:xfrm>
          <a:prstGeom prst="rect">
            <a:avLst/>
          </a:prstGeom>
          <a:ln w="38100" cap="sq">
            <a:solidFill>
              <a:schemeClr val="bg1">
                <a:lumMod val="50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94" name="Picture 46">
            <a:extLst>
              <a:ext uri="{FF2B5EF4-FFF2-40B4-BE49-F238E27FC236}">
                <a16:creationId xmlns:a16="http://schemas.microsoft.com/office/drawing/2014/main" id="{B2869FF2-42DC-40A6-8BF4-80D0A17B72D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902220" y="3612266"/>
            <a:ext cx="810000" cy="405000"/>
          </a:xfrm>
          <a:prstGeom prst="rect">
            <a:avLst/>
          </a:prstGeom>
          <a:ln w="38100" cap="sq">
            <a:solidFill>
              <a:schemeClr val="bg1">
                <a:lumMod val="50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96" name="Picture 48">
            <a:extLst>
              <a:ext uri="{FF2B5EF4-FFF2-40B4-BE49-F238E27FC236}">
                <a16:creationId xmlns:a16="http://schemas.microsoft.com/office/drawing/2014/main" id="{A47EEFF1-2B29-446C-BA84-555F08799F2E}"/>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318626" y="4382633"/>
            <a:ext cx="810000" cy="405000"/>
          </a:xfrm>
          <a:prstGeom prst="rect">
            <a:avLst/>
          </a:prstGeom>
          <a:ln w="38100" cap="sq">
            <a:solidFill>
              <a:schemeClr val="bg1">
                <a:lumMod val="50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98" name="Picture 50">
            <a:extLst>
              <a:ext uri="{FF2B5EF4-FFF2-40B4-BE49-F238E27FC236}">
                <a16:creationId xmlns:a16="http://schemas.microsoft.com/office/drawing/2014/main" id="{ACB951FA-9C1C-4218-A874-C19BD4D909EE}"/>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572800" y="2862075"/>
            <a:ext cx="810000" cy="405000"/>
          </a:xfrm>
          <a:prstGeom prst="rect">
            <a:avLst/>
          </a:prstGeom>
          <a:ln w="38100" cap="sq">
            <a:solidFill>
              <a:schemeClr val="bg1">
                <a:lumMod val="50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100" name="Picture 52">
            <a:extLst>
              <a:ext uri="{FF2B5EF4-FFF2-40B4-BE49-F238E27FC236}">
                <a16:creationId xmlns:a16="http://schemas.microsoft.com/office/drawing/2014/main" id="{0A5D233C-DCE2-4ADC-BB13-5BD6CCAECA9B}"/>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027972" y="2860951"/>
            <a:ext cx="810000" cy="405000"/>
          </a:xfrm>
          <a:prstGeom prst="rect">
            <a:avLst/>
          </a:prstGeom>
          <a:ln w="38100" cap="sq">
            <a:solidFill>
              <a:schemeClr val="bg1">
                <a:lumMod val="50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102" name="Picture 54">
            <a:extLst>
              <a:ext uri="{FF2B5EF4-FFF2-40B4-BE49-F238E27FC236}">
                <a16:creationId xmlns:a16="http://schemas.microsoft.com/office/drawing/2014/main" id="{C49C324A-3099-4324-9F58-679AC49221A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902220" y="2860951"/>
            <a:ext cx="810000" cy="405000"/>
          </a:xfrm>
          <a:prstGeom prst="rect">
            <a:avLst/>
          </a:prstGeom>
          <a:ln w="38100" cap="sq">
            <a:solidFill>
              <a:schemeClr val="bg1">
                <a:lumMod val="50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104" name="Picture 56">
            <a:extLst>
              <a:ext uri="{FF2B5EF4-FFF2-40B4-BE49-F238E27FC236}">
                <a16:creationId xmlns:a16="http://schemas.microsoft.com/office/drawing/2014/main" id="{68B4C4F3-400E-4D9A-A524-D19DA18B7951}"/>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801401" y="4385438"/>
            <a:ext cx="810000" cy="405000"/>
          </a:xfrm>
          <a:prstGeom prst="rect">
            <a:avLst/>
          </a:prstGeom>
          <a:ln w="38100" cap="sq">
            <a:solidFill>
              <a:schemeClr val="bg1">
                <a:lumMod val="50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106" name="Picture 58">
            <a:extLst>
              <a:ext uri="{FF2B5EF4-FFF2-40B4-BE49-F238E27FC236}">
                <a16:creationId xmlns:a16="http://schemas.microsoft.com/office/drawing/2014/main" id="{8B069BE4-38E9-4CAC-9EB1-ED1D814C51B2}"/>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576091" y="2098748"/>
            <a:ext cx="807477" cy="405000"/>
          </a:xfrm>
          <a:prstGeom prst="rect">
            <a:avLst/>
          </a:prstGeom>
          <a:ln w="38100" cap="sq">
            <a:solidFill>
              <a:srgbClr val="D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108" name="Picture 60">
            <a:extLst>
              <a:ext uri="{FF2B5EF4-FFF2-40B4-BE49-F238E27FC236}">
                <a16:creationId xmlns:a16="http://schemas.microsoft.com/office/drawing/2014/main" id="{60074ADC-C51D-4AA3-AAC5-8D8EE55748BC}"/>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021152" y="4370664"/>
            <a:ext cx="810000" cy="405000"/>
          </a:xfrm>
          <a:prstGeom prst="rect">
            <a:avLst/>
          </a:prstGeom>
          <a:ln w="38100" cap="sq">
            <a:solidFill>
              <a:schemeClr val="bg1">
                <a:lumMod val="50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110" name="Picture 62">
            <a:extLst>
              <a:ext uri="{FF2B5EF4-FFF2-40B4-BE49-F238E27FC236}">
                <a16:creationId xmlns:a16="http://schemas.microsoft.com/office/drawing/2014/main" id="{8160F37A-82A8-4529-849F-A7EBA91323E6}"/>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326026" y="2860951"/>
            <a:ext cx="810000" cy="405000"/>
          </a:xfrm>
          <a:prstGeom prst="rect">
            <a:avLst/>
          </a:prstGeom>
          <a:ln w="38100" cap="sq">
            <a:solidFill>
              <a:schemeClr val="bg1">
                <a:lumMod val="50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スライド番号プレースホルダー 1">
            <a:extLst>
              <a:ext uri="{FF2B5EF4-FFF2-40B4-BE49-F238E27FC236}">
                <a16:creationId xmlns:a16="http://schemas.microsoft.com/office/drawing/2014/main" id="{76335E16-2C77-4422-8BF0-A3DD64F6DE7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7</a:t>
            </a:fld>
            <a:endParaRPr lang="en-US"/>
          </a:p>
        </p:txBody>
      </p:sp>
      <p:pic>
        <p:nvPicPr>
          <p:cNvPr id="3" name="Picture 4" descr="「acrogroup」の画像検索結果">
            <a:extLst>
              <a:ext uri="{FF2B5EF4-FFF2-40B4-BE49-F238E27FC236}">
                <a16:creationId xmlns:a16="http://schemas.microsoft.com/office/drawing/2014/main" id="{80294AEC-978D-1940-3D24-D9E52C5C84A8}"/>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442722" y="552752"/>
            <a:ext cx="4876800" cy="1057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217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250"/>
                                        <p:tgtEl>
                                          <p:spTgt spid="54"/>
                                        </p:tgtEl>
                                      </p:cBhvr>
                                    </p:animEffect>
                                  </p:childTnLst>
                                </p:cTn>
                              </p:par>
                            </p:childTnLst>
                          </p:cTn>
                        </p:par>
                        <p:par>
                          <p:cTn id="8" fill="hold">
                            <p:stCondLst>
                              <p:cond delay="250"/>
                            </p:stCondLst>
                            <p:childTnLst>
                              <p:par>
                                <p:cTn id="9" presetID="4" presetClass="entr" presetSubtype="32" fill="hold" nodeType="afterEffect">
                                  <p:stCondLst>
                                    <p:cond delay="0"/>
                                  </p:stCondLst>
                                  <p:childTnLst>
                                    <p:set>
                                      <p:cBhvr>
                                        <p:cTn id="10" dur="1" fill="hold">
                                          <p:stCondLst>
                                            <p:cond delay="0"/>
                                          </p:stCondLst>
                                        </p:cTn>
                                        <p:tgtEl>
                                          <p:spTgt spid="2050"/>
                                        </p:tgtEl>
                                        <p:attrNameLst>
                                          <p:attrName>style.visibility</p:attrName>
                                        </p:attrNameLst>
                                      </p:cBhvr>
                                      <p:to>
                                        <p:strVal val="visible"/>
                                      </p:to>
                                    </p:set>
                                    <p:animEffect transition="in" filter="box(out)">
                                      <p:cBhvr>
                                        <p:cTn id="11" dur="50"/>
                                        <p:tgtEl>
                                          <p:spTgt spid="2050"/>
                                        </p:tgtEl>
                                      </p:cBhvr>
                                    </p:animEffect>
                                  </p:childTnLst>
                                </p:cTn>
                              </p:par>
                            </p:childTnLst>
                          </p:cTn>
                        </p:par>
                        <p:par>
                          <p:cTn id="12" fill="hold">
                            <p:stCondLst>
                              <p:cond delay="300"/>
                            </p:stCondLst>
                            <p:childTnLst>
                              <p:par>
                                <p:cTn id="13" presetID="4" presetClass="entr" presetSubtype="32" fill="hold" nodeType="afterEffect">
                                  <p:stCondLst>
                                    <p:cond delay="0"/>
                                  </p:stCondLst>
                                  <p:childTnLst>
                                    <p:set>
                                      <p:cBhvr>
                                        <p:cTn id="14" dur="1" fill="hold">
                                          <p:stCondLst>
                                            <p:cond delay="0"/>
                                          </p:stCondLst>
                                        </p:cTn>
                                        <p:tgtEl>
                                          <p:spTgt spid="2052"/>
                                        </p:tgtEl>
                                        <p:attrNameLst>
                                          <p:attrName>style.visibility</p:attrName>
                                        </p:attrNameLst>
                                      </p:cBhvr>
                                      <p:to>
                                        <p:strVal val="visible"/>
                                      </p:to>
                                    </p:set>
                                    <p:animEffect transition="in" filter="box(out)">
                                      <p:cBhvr>
                                        <p:cTn id="15" dur="50"/>
                                        <p:tgtEl>
                                          <p:spTgt spid="2052"/>
                                        </p:tgtEl>
                                      </p:cBhvr>
                                    </p:animEffect>
                                  </p:childTnLst>
                                </p:cTn>
                              </p:par>
                            </p:childTnLst>
                          </p:cTn>
                        </p:par>
                        <p:par>
                          <p:cTn id="16" fill="hold">
                            <p:stCondLst>
                              <p:cond delay="350"/>
                            </p:stCondLst>
                            <p:childTnLst>
                              <p:par>
                                <p:cTn id="17" presetID="4" presetClass="entr" presetSubtype="32" fill="hold" nodeType="afterEffect">
                                  <p:stCondLst>
                                    <p:cond delay="0"/>
                                  </p:stCondLst>
                                  <p:childTnLst>
                                    <p:set>
                                      <p:cBhvr>
                                        <p:cTn id="18" dur="1" fill="hold">
                                          <p:stCondLst>
                                            <p:cond delay="0"/>
                                          </p:stCondLst>
                                        </p:cTn>
                                        <p:tgtEl>
                                          <p:spTgt spid="2054"/>
                                        </p:tgtEl>
                                        <p:attrNameLst>
                                          <p:attrName>style.visibility</p:attrName>
                                        </p:attrNameLst>
                                      </p:cBhvr>
                                      <p:to>
                                        <p:strVal val="visible"/>
                                      </p:to>
                                    </p:set>
                                    <p:animEffect transition="in" filter="box(out)">
                                      <p:cBhvr>
                                        <p:cTn id="19" dur="50"/>
                                        <p:tgtEl>
                                          <p:spTgt spid="2054"/>
                                        </p:tgtEl>
                                      </p:cBhvr>
                                    </p:animEffect>
                                  </p:childTnLst>
                                </p:cTn>
                              </p:par>
                            </p:childTnLst>
                          </p:cTn>
                        </p:par>
                        <p:par>
                          <p:cTn id="20" fill="hold">
                            <p:stCondLst>
                              <p:cond delay="400"/>
                            </p:stCondLst>
                            <p:childTnLst>
                              <p:par>
                                <p:cTn id="21" presetID="4" presetClass="entr" presetSubtype="32" fill="hold" nodeType="afterEffect">
                                  <p:stCondLst>
                                    <p:cond delay="0"/>
                                  </p:stCondLst>
                                  <p:childTnLst>
                                    <p:set>
                                      <p:cBhvr>
                                        <p:cTn id="22" dur="1" fill="hold">
                                          <p:stCondLst>
                                            <p:cond delay="0"/>
                                          </p:stCondLst>
                                        </p:cTn>
                                        <p:tgtEl>
                                          <p:spTgt spid="2056"/>
                                        </p:tgtEl>
                                        <p:attrNameLst>
                                          <p:attrName>style.visibility</p:attrName>
                                        </p:attrNameLst>
                                      </p:cBhvr>
                                      <p:to>
                                        <p:strVal val="visible"/>
                                      </p:to>
                                    </p:set>
                                    <p:animEffect transition="in" filter="box(out)">
                                      <p:cBhvr>
                                        <p:cTn id="23" dur="50"/>
                                        <p:tgtEl>
                                          <p:spTgt spid="2056"/>
                                        </p:tgtEl>
                                      </p:cBhvr>
                                    </p:animEffect>
                                  </p:childTnLst>
                                </p:cTn>
                              </p:par>
                            </p:childTnLst>
                          </p:cTn>
                        </p:par>
                        <p:par>
                          <p:cTn id="24" fill="hold">
                            <p:stCondLst>
                              <p:cond delay="450"/>
                            </p:stCondLst>
                            <p:childTnLst>
                              <p:par>
                                <p:cTn id="25" presetID="4" presetClass="entr" presetSubtype="32" fill="hold" nodeType="afterEffect">
                                  <p:stCondLst>
                                    <p:cond delay="0"/>
                                  </p:stCondLst>
                                  <p:childTnLst>
                                    <p:set>
                                      <p:cBhvr>
                                        <p:cTn id="26" dur="1" fill="hold">
                                          <p:stCondLst>
                                            <p:cond delay="0"/>
                                          </p:stCondLst>
                                        </p:cTn>
                                        <p:tgtEl>
                                          <p:spTgt spid="2058"/>
                                        </p:tgtEl>
                                        <p:attrNameLst>
                                          <p:attrName>style.visibility</p:attrName>
                                        </p:attrNameLst>
                                      </p:cBhvr>
                                      <p:to>
                                        <p:strVal val="visible"/>
                                      </p:to>
                                    </p:set>
                                    <p:animEffect transition="in" filter="box(out)">
                                      <p:cBhvr>
                                        <p:cTn id="27" dur="50"/>
                                        <p:tgtEl>
                                          <p:spTgt spid="2058"/>
                                        </p:tgtEl>
                                      </p:cBhvr>
                                    </p:animEffect>
                                  </p:childTnLst>
                                </p:cTn>
                              </p:par>
                            </p:childTnLst>
                          </p:cTn>
                        </p:par>
                        <p:par>
                          <p:cTn id="28" fill="hold">
                            <p:stCondLst>
                              <p:cond delay="500"/>
                            </p:stCondLst>
                            <p:childTnLst>
                              <p:par>
                                <p:cTn id="29" presetID="4" presetClass="entr" presetSubtype="32" fill="hold" nodeType="afterEffect">
                                  <p:stCondLst>
                                    <p:cond delay="0"/>
                                  </p:stCondLst>
                                  <p:childTnLst>
                                    <p:set>
                                      <p:cBhvr>
                                        <p:cTn id="30" dur="1" fill="hold">
                                          <p:stCondLst>
                                            <p:cond delay="0"/>
                                          </p:stCondLst>
                                        </p:cTn>
                                        <p:tgtEl>
                                          <p:spTgt spid="2060"/>
                                        </p:tgtEl>
                                        <p:attrNameLst>
                                          <p:attrName>style.visibility</p:attrName>
                                        </p:attrNameLst>
                                      </p:cBhvr>
                                      <p:to>
                                        <p:strVal val="visible"/>
                                      </p:to>
                                    </p:set>
                                    <p:animEffect transition="in" filter="box(out)">
                                      <p:cBhvr>
                                        <p:cTn id="31" dur="50"/>
                                        <p:tgtEl>
                                          <p:spTgt spid="2060"/>
                                        </p:tgtEl>
                                      </p:cBhvr>
                                    </p:animEffect>
                                  </p:childTnLst>
                                </p:cTn>
                              </p:par>
                            </p:childTnLst>
                          </p:cTn>
                        </p:par>
                        <p:par>
                          <p:cTn id="32" fill="hold">
                            <p:stCondLst>
                              <p:cond delay="550"/>
                            </p:stCondLst>
                            <p:childTnLst>
                              <p:par>
                                <p:cTn id="33" presetID="4" presetClass="entr" presetSubtype="32" fill="hold" nodeType="afterEffect">
                                  <p:stCondLst>
                                    <p:cond delay="0"/>
                                  </p:stCondLst>
                                  <p:childTnLst>
                                    <p:set>
                                      <p:cBhvr>
                                        <p:cTn id="34" dur="1" fill="hold">
                                          <p:stCondLst>
                                            <p:cond delay="0"/>
                                          </p:stCondLst>
                                        </p:cTn>
                                        <p:tgtEl>
                                          <p:spTgt spid="2062"/>
                                        </p:tgtEl>
                                        <p:attrNameLst>
                                          <p:attrName>style.visibility</p:attrName>
                                        </p:attrNameLst>
                                      </p:cBhvr>
                                      <p:to>
                                        <p:strVal val="visible"/>
                                      </p:to>
                                    </p:set>
                                    <p:animEffect transition="in" filter="box(out)">
                                      <p:cBhvr>
                                        <p:cTn id="35" dur="50"/>
                                        <p:tgtEl>
                                          <p:spTgt spid="2062"/>
                                        </p:tgtEl>
                                      </p:cBhvr>
                                    </p:animEffect>
                                  </p:childTnLst>
                                </p:cTn>
                              </p:par>
                            </p:childTnLst>
                          </p:cTn>
                        </p:par>
                        <p:par>
                          <p:cTn id="36" fill="hold">
                            <p:stCondLst>
                              <p:cond delay="600"/>
                            </p:stCondLst>
                            <p:childTnLst>
                              <p:par>
                                <p:cTn id="37" presetID="4" presetClass="entr" presetSubtype="32" fill="hold" nodeType="afterEffect">
                                  <p:stCondLst>
                                    <p:cond delay="0"/>
                                  </p:stCondLst>
                                  <p:childTnLst>
                                    <p:set>
                                      <p:cBhvr>
                                        <p:cTn id="38" dur="1" fill="hold">
                                          <p:stCondLst>
                                            <p:cond delay="0"/>
                                          </p:stCondLst>
                                        </p:cTn>
                                        <p:tgtEl>
                                          <p:spTgt spid="2064"/>
                                        </p:tgtEl>
                                        <p:attrNameLst>
                                          <p:attrName>style.visibility</p:attrName>
                                        </p:attrNameLst>
                                      </p:cBhvr>
                                      <p:to>
                                        <p:strVal val="visible"/>
                                      </p:to>
                                    </p:set>
                                    <p:animEffect transition="in" filter="box(out)">
                                      <p:cBhvr>
                                        <p:cTn id="39" dur="50"/>
                                        <p:tgtEl>
                                          <p:spTgt spid="2064"/>
                                        </p:tgtEl>
                                      </p:cBhvr>
                                    </p:animEffect>
                                  </p:childTnLst>
                                </p:cTn>
                              </p:par>
                            </p:childTnLst>
                          </p:cTn>
                        </p:par>
                        <p:par>
                          <p:cTn id="40" fill="hold">
                            <p:stCondLst>
                              <p:cond delay="650"/>
                            </p:stCondLst>
                            <p:childTnLst>
                              <p:par>
                                <p:cTn id="41" presetID="4" presetClass="entr" presetSubtype="32" fill="hold" nodeType="afterEffect">
                                  <p:stCondLst>
                                    <p:cond delay="0"/>
                                  </p:stCondLst>
                                  <p:childTnLst>
                                    <p:set>
                                      <p:cBhvr>
                                        <p:cTn id="42" dur="1" fill="hold">
                                          <p:stCondLst>
                                            <p:cond delay="0"/>
                                          </p:stCondLst>
                                        </p:cTn>
                                        <p:tgtEl>
                                          <p:spTgt spid="2066"/>
                                        </p:tgtEl>
                                        <p:attrNameLst>
                                          <p:attrName>style.visibility</p:attrName>
                                        </p:attrNameLst>
                                      </p:cBhvr>
                                      <p:to>
                                        <p:strVal val="visible"/>
                                      </p:to>
                                    </p:set>
                                    <p:animEffect transition="in" filter="box(out)">
                                      <p:cBhvr>
                                        <p:cTn id="43" dur="50"/>
                                        <p:tgtEl>
                                          <p:spTgt spid="2066"/>
                                        </p:tgtEl>
                                      </p:cBhvr>
                                    </p:animEffect>
                                  </p:childTnLst>
                                </p:cTn>
                              </p:par>
                            </p:childTnLst>
                          </p:cTn>
                        </p:par>
                        <p:par>
                          <p:cTn id="44" fill="hold">
                            <p:stCondLst>
                              <p:cond delay="700"/>
                            </p:stCondLst>
                            <p:childTnLst>
                              <p:par>
                                <p:cTn id="45" presetID="4" presetClass="entr" presetSubtype="32" fill="hold" nodeType="afterEffect">
                                  <p:stCondLst>
                                    <p:cond delay="0"/>
                                  </p:stCondLst>
                                  <p:childTnLst>
                                    <p:set>
                                      <p:cBhvr>
                                        <p:cTn id="46" dur="1" fill="hold">
                                          <p:stCondLst>
                                            <p:cond delay="0"/>
                                          </p:stCondLst>
                                        </p:cTn>
                                        <p:tgtEl>
                                          <p:spTgt spid="2068"/>
                                        </p:tgtEl>
                                        <p:attrNameLst>
                                          <p:attrName>style.visibility</p:attrName>
                                        </p:attrNameLst>
                                      </p:cBhvr>
                                      <p:to>
                                        <p:strVal val="visible"/>
                                      </p:to>
                                    </p:set>
                                    <p:animEffect transition="in" filter="box(out)">
                                      <p:cBhvr>
                                        <p:cTn id="47" dur="50"/>
                                        <p:tgtEl>
                                          <p:spTgt spid="2068"/>
                                        </p:tgtEl>
                                      </p:cBhvr>
                                    </p:animEffect>
                                  </p:childTnLst>
                                </p:cTn>
                              </p:par>
                            </p:childTnLst>
                          </p:cTn>
                        </p:par>
                        <p:par>
                          <p:cTn id="48" fill="hold">
                            <p:stCondLst>
                              <p:cond delay="750"/>
                            </p:stCondLst>
                            <p:childTnLst>
                              <p:par>
                                <p:cTn id="49" presetID="4" presetClass="entr" presetSubtype="32" fill="hold" nodeType="afterEffect">
                                  <p:stCondLst>
                                    <p:cond delay="0"/>
                                  </p:stCondLst>
                                  <p:childTnLst>
                                    <p:set>
                                      <p:cBhvr>
                                        <p:cTn id="50" dur="1" fill="hold">
                                          <p:stCondLst>
                                            <p:cond delay="0"/>
                                          </p:stCondLst>
                                        </p:cTn>
                                        <p:tgtEl>
                                          <p:spTgt spid="2070"/>
                                        </p:tgtEl>
                                        <p:attrNameLst>
                                          <p:attrName>style.visibility</p:attrName>
                                        </p:attrNameLst>
                                      </p:cBhvr>
                                      <p:to>
                                        <p:strVal val="visible"/>
                                      </p:to>
                                    </p:set>
                                    <p:animEffect transition="in" filter="box(out)">
                                      <p:cBhvr>
                                        <p:cTn id="51" dur="50"/>
                                        <p:tgtEl>
                                          <p:spTgt spid="2070"/>
                                        </p:tgtEl>
                                      </p:cBhvr>
                                    </p:animEffect>
                                  </p:childTnLst>
                                </p:cTn>
                              </p:par>
                            </p:childTnLst>
                          </p:cTn>
                        </p:par>
                        <p:par>
                          <p:cTn id="52" fill="hold">
                            <p:stCondLst>
                              <p:cond delay="800"/>
                            </p:stCondLst>
                            <p:childTnLst>
                              <p:par>
                                <p:cTn id="53" presetID="4" presetClass="entr" presetSubtype="32" fill="hold" nodeType="afterEffect">
                                  <p:stCondLst>
                                    <p:cond delay="0"/>
                                  </p:stCondLst>
                                  <p:childTnLst>
                                    <p:set>
                                      <p:cBhvr>
                                        <p:cTn id="54" dur="1" fill="hold">
                                          <p:stCondLst>
                                            <p:cond delay="0"/>
                                          </p:stCondLst>
                                        </p:cTn>
                                        <p:tgtEl>
                                          <p:spTgt spid="2072"/>
                                        </p:tgtEl>
                                        <p:attrNameLst>
                                          <p:attrName>style.visibility</p:attrName>
                                        </p:attrNameLst>
                                      </p:cBhvr>
                                      <p:to>
                                        <p:strVal val="visible"/>
                                      </p:to>
                                    </p:set>
                                    <p:animEffect transition="in" filter="box(out)">
                                      <p:cBhvr>
                                        <p:cTn id="55" dur="50"/>
                                        <p:tgtEl>
                                          <p:spTgt spid="2072"/>
                                        </p:tgtEl>
                                      </p:cBhvr>
                                    </p:animEffect>
                                  </p:childTnLst>
                                </p:cTn>
                              </p:par>
                            </p:childTnLst>
                          </p:cTn>
                        </p:par>
                        <p:par>
                          <p:cTn id="56" fill="hold">
                            <p:stCondLst>
                              <p:cond delay="850"/>
                            </p:stCondLst>
                            <p:childTnLst>
                              <p:par>
                                <p:cTn id="57" presetID="4" presetClass="entr" presetSubtype="32" fill="hold" nodeType="afterEffect">
                                  <p:stCondLst>
                                    <p:cond delay="0"/>
                                  </p:stCondLst>
                                  <p:childTnLst>
                                    <p:set>
                                      <p:cBhvr>
                                        <p:cTn id="58" dur="1" fill="hold">
                                          <p:stCondLst>
                                            <p:cond delay="0"/>
                                          </p:stCondLst>
                                        </p:cTn>
                                        <p:tgtEl>
                                          <p:spTgt spid="2074"/>
                                        </p:tgtEl>
                                        <p:attrNameLst>
                                          <p:attrName>style.visibility</p:attrName>
                                        </p:attrNameLst>
                                      </p:cBhvr>
                                      <p:to>
                                        <p:strVal val="visible"/>
                                      </p:to>
                                    </p:set>
                                    <p:animEffect transition="in" filter="box(out)">
                                      <p:cBhvr>
                                        <p:cTn id="59" dur="50"/>
                                        <p:tgtEl>
                                          <p:spTgt spid="2074"/>
                                        </p:tgtEl>
                                      </p:cBhvr>
                                    </p:animEffect>
                                  </p:childTnLst>
                                </p:cTn>
                              </p:par>
                            </p:childTnLst>
                          </p:cTn>
                        </p:par>
                        <p:par>
                          <p:cTn id="60" fill="hold">
                            <p:stCondLst>
                              <p:cond delay="900"/>
                            </p:stCondLst>
                            <p:childTnLst>
                              <p:par>
                                <p:cTn id="61" presetID="4" presetClass="entr" presetSubtype="32" fill="hold" nodeType="afterEffect">
                                  <p:stCondLst>
                                    <p:cond delay="0"/>
                                  </p:stCondLst>
                                  <p:childTnLst>
                                    <p:set>
                                      <p:cBhvr>
                                        <p:cTn id="62" dur="1" fill="hold">
                                          <p:stCondLst>
                                            <p:cond delay="0"/>
                                          </p:stCondLst>
                                        </p:cTn>
                                        <p:tgtEl>
                                          <p:spTgt spid="2076"/>
                                        </p:tgtEl>
                                        <p:attrNameLst>
                                          <p:attrName>style.visibility</p:attrName>
                                        </p:attrNameLst>
                                      </p:cBhvr>
                                      <p:to>
                                        <p:strVal val="visible"/>
                                      </p:to>
                                    </p:set>
                                    <p:animEffect transition="in" filter="box(out)">
                                      <p:cBhvr>
                                        <p:cTn id="63" dur="50"/>
                                        <p:tgtEl>
                                          <p:spTgt spid="2076"/>
                                        </p:tgtEl>
                                      </p:cBhvr>
                                    </p:animEffect>
                                  </p:childTnLst>
                                </p:cTn>
                              </p:par>
                            </p:childTnLst>
                          </p:cTn>
                        </p:par>
                        <p:par>
                          <p:cTn id="64" fill="hold">
                            <p:stCondLst>
                              <p:cond delay="950"/>
                            </p:stCondLst>
                            <p:childTnLst>
                              <p:par>
                                <p:cTn id="65" presetID="4" presetClass="entr" presetSubtype="32" fill="hold" nodeType="afterEffect">
                                  <p:stCondLst>
                                    <p:cond delay="0"/>
                                  </p:stCondLst>
                                  <p:childTnLst>
                                    <p:set>
                                      <p:cBhvr>
                                        <p:cTn id="66" dur="1" fill="hold">
                                          <p:stCondLst>
                                            <p:cond delay="0"/>
                                          </p:stCondLst>
                                        </p:cTn>
                                        <p:tgtEl>
                                          <p:spTgt spid="2078"/>
                                        </p:tgtEl>
                                        <p:attrNameLst>
                                          <p:attrName>style.visibility</p:attrName>
                                        </p:attrNameLst>
                                      </p:cBhvr>
                                      <p:to>
                                        <p:strVal val="visible"/>
                                      </p:to>
                                    </p:set>
                                    <p:animEffect transition="in" filter="box(out)">
                                      <p:cBhvr>
                                        <p:cTn id="67" dur="50"/>
                                        <p:tgtEl>
                                          <p:spTgt spid="2078"/>
                                        </p:tgtEl>
                                      </p:cBhvr>
                                    </p:animEffect>
                                  </p:childTnLst>
                                </p:cTn>
                              </p:par>
                            </p:childTnLst>
                          </p:cTn>
                        </p:par>
                        <p:par>
                          <p:cTn id="68" fill="hold">
                            <p:stCondLst>
                              <p:cond delay="1000"/>
                            </p:stCondLst>
                            <p:childTnLst>
                              <p:par>
                                <p:cTn id="69" presetID="4" presetClass="entr" presetSubtype="32" fill="hold" nodeType="afterEffect">
                                  <p:stCondLst>
                                    <p:cond delay="0"/>
                                  </p:stCondLst>
                                  <p:childTnLst>
                                    <p:set>
                                      <p:cBhvr>
                                        <p:cTn id="70" dur="1" fill="hold">
                                          <p:stCondLst>
                                            <p:cond delay="0"/>
                                          </p:stCondLst>
                                        </p:cTn>
                                        <p:tgtEl>
                                          <p:spTgt spid="2080"/>
                                        </p:tgtEl>
                                        <p:attrNameLst>
                                          <p:attrName>style.visibility</p:attrName>
                                        </p:attrNameLst>
                                      </p:cBhvr>
                                      <p:to>
                                        <p:strVal val="visible"/>
                                      </p:to>
                                    </p:set>
                                    <p:animEffect transition="in" filter="box(out)">
                                      <p:cBhvr>
                                        <p:cTn id="71" dur="50"/>
                                        <p:tgtEl>
                                          <p:spTgt spid="2080"/>
                                        </p:tgtEl>
                                      </p:cBhvr>
                                    </p:animEffect>
                                  </p:childTnLst>
                                </p:cTn>
                              </p:par>
                            </p:childTnLst>
                          </p:cTn>
                        </p:par>
                        <p:par>
                          <p:cTn id="72" fill="hold">
                            <p:stCondLst>
                              <p:cond delay="1050"/>
                            </p:stCondLst>
                            <p:childTnLst>
                              <p:par>
                                <p:cTn id="73" presetID="4" presetClass="entr" presetSubtype="32" fill="hold" nodeType="afterEffect">
                                  <p:stCondLst>
                                    <p:cond delay="0"/>
                                  </p:stCondLst>
                                  <p:childTnLst>
                                    <p:set>
                                      <p:cBhvr>
                                        <p:cTn id="74" dur="1" fill="hold">
                                          <p:stCondLst>
                                            <p:cond delay="0"/>
                                          </p:stCondLst>
                                        </p:cTn>
                                        <p:tgtEl>
                                          <p:spTgt spid="2082"/>
                                        </p:tgtEl>
                                        <p:attrNameLst>
                                          <p:attrName>style.visibility</p:attrName>
                                        </p:attrNameLst>
                                      </p:cBhvr>
                                      <p:to>
                                        <p:strVal val="visible"/>
                                      </p:to>
                                    </p:set>
                                    <p:animEffect transition="in" filter="box(out)">
                                      <p:cBhvr>
                                        <p:cTn id="75" dur="50"/>
                                        <p:tgtEl>
                                          <p:spTgt spid="2082"/>
                                        </p:tgtEl>
                                      </p:cBhvr>
                                    </p:animEffect>
                                  </p:childTnLst>
                                </p:cTn>
                              </p:par>
                            </p:childTnLst>
                          </p:cTn>
                        </p:par>
                        <p:par>
                          <p:cTn id="76" fill="hold">
                            <p:stCondLst>
                              <p:cond delay="1100"/>
                            </p:stCondLst>
                            <p:childTnLst>
                              <p:par>
                                <p:cTn id="77" presetID="4" presetClass="entr" presetSubtype="32" fill="hold" nodeType="afterEffect">
                                  <p:stCondLst>
                                    <p:cond delay="0"/>
                                  </p:stCondLst>
                                  <p:childTnLst>
                                    <p:set>
                                      <p:cBhvr>
                                        <p:cTn id="78" dur="1" fill="hold">
                                          <p:stCondLst>
                                            <p:cond delay="0"/>
                                          </p:stCondLst>
                                        </p:cTn>
                                        <p:tgtEl>
                                          <p:spTgt spid="2084"/>
                                        </p:tgtEl>
                                        <p:attrNameLst>
                                          <p:attrName>style.visibility</p:attrName>
                                        </p:attrNameLst>
                                      </p:cBhvr>
                                      <p:to>
                                        <p:strVal val="visible"/>
                                      </p:to>
                                    </p:set>
                                    <p:animEffect transition="in" filter="box(out)">
                                      <p:cBhvr>
                                        <p:cTn id="79" dur="50"/>
                                        <p:tgtEl>
                                          <p:spTgt spid="2084"/>
                                        </p:tgtEl>
                                      </p:cBhvr>
                                    </p:animEffect>
                                  </p:childTnLst>
                                </p:cTn>
                              </p:par>
                            </p:childTnLst>
                          </p:cTn>
                        </p:par>
                        <p:par>
                          <p:cTn id="80" fill="hold">
                            <p:stCondLst>
                              <p:cond delay="1150"/>
                            </p:stCondLst>
                            <p:childTnLst>
                              <p:par>
                                <p:cTn id="81" presetID="4" presetClass="entr" presetSubtype="32" fill="hold" nodeType="afterEffect">
                                  <p:stCondLst>
                                    <p:cond delay="0"/>
                                  </p:stCondLst>
                                  <p:childTnLst>
                                    <p:set>
                                      <p:cBhvr>
                                        <p:cTn id="82" dur="1" fill="hold">
                                          <p:stCondLst>
                                            <p:cond delay="0"/>
                                          </p:stCondLst>
                                        </p:cTn>
                                        <p:tgtEl>
                                          <p:spTgt spid="2086"/>
                                        </p:tgtEl>
                                        <p:attrNameLst>
                                          <p:attrName>style.visibility</p:attrName>
                                        </p:attrNameLst>
                                      </p:cBhvr>
                                      <p:to>
                                        <p:strVal val="visible"/>
                                      </p:to>
                                    </p:set>
                                    <p:animEffect transition="in" filter="box(out)">
                                      <p:cBhvr>
                                        <p:cTn id="83" dur="50"/>
                                        <p:tgtEl>
                                          <p:spTgt spid="2086"/>
                                        </p:tgtEl>
                                      </p:cBhvr>
                                    </p:animEffect>
                                  </p:childTnLst>
                                </p:cTn>
                              </p:par>
                            </p:childTnLst>
                          </p:cTn>
                        </p:par>
                        <p:par>
                          <p:cTn id="84" fill="hold">
                            <p:stCondLst>
                              <p:cond delay="1200"/>
                            </p:stCondLst>
                            <p:childTnLst>
                              <p:par>
                                <p:cTn id="85" presetID="4" presetClass="entr" presetSubtype="32" fill="hold" nodeType="afterEffect">
                                  <p:stCondLst>
                                    <p:cond delay="0"/>
                                  </p:stCondLst>
                                  <p:childTnLst>
                                    <p:set>
                                      <p:cBhvr>
                                        <p:cTn id="86" dur="1" fill="hold">
                                          <p:stCondLst>
                                            <p:cond delay="0"/>
                                          </p:stCondLst>
                                        </p:cTn>
                                        <p:tgtEl>
                                          <p:spTgt spid="2088"/>
                                        </p:tgtEl>
                                        <p:attrNameLst>
                                          <p:attrName>style.visibility</p:attrName>
                                        </p:attrNameLst>
                                      </p:cBhvr>
                                      <p:to>
                                        <p:strVal val="visible"/>
                                      </p:to>
                                    </p:set>
                                    <p:animEffect transition="in" filter="box(out)">
                                      <p:cBhvr>
                                        <p:cTn id="87" dur="50"/>
                                        <p:tgtEl>
                                          <p:spTgt spid="2088"/>
                                        </p:tgtEl>
                                      </p:cBhvr>
                                    </p:animEffect>
                                  </p:childTnLst>
                                </p:cTn>
                              </p:par>
                            </p:childTnLst>
                          </p:cTn>
                        </p:par>
                        <p:par>
                          <p:cTn id="88" fill="hold">
                            <p:stCondLst>
                              <p:cond delay="1250"/>
                            </p:stCondLst>
                            <p:childTnLst>
                              <p:par>
                                <p:cTn id="89" presetID="4" presetClass="entr" presetSubtype="32" fill="hold" nodeType="afterEffect">
                                  <p:stCondLst>
                                    <p:cond delay="0"/>
                                  </p:stCondLst>
                                  <p:childTnLst>
                                    <p:set>
                                      <p:cBhvr>
                                        <p:cTn id="90" dur="1" fill="hold">
                                          <p:stCondLst>
                                            <p:cond delay="0"/>
                                          </p:stCondLst>
                                        </p:cTn>
                                        <p:tgtEl>
                                          <p:spTgt spid="2090"/>
                                        </p:tgtEl>
                                        <p:attrNameLst>
                                          <p:attrName>style.visibility</p:attrName>
                                        </p:attrNameLst>
                                      </p:cBhvr>
                                      <p:to>
                                        <p:strVal val="visible"/>
                                      </p:to>
                                    </p:set>
                                    <p:animEffect transition="in" filter="box(out)">
                                      <p:cBhvr>
                                        <p:cTn id="91" dur="50"/>
                                        <p:tgtEl>
                                          <p:spTgt spid="2090"/>
                                        </p:tgtEl>
                                      </p:cBhvr>
                                    </p:animEffect>
                                  </p:childTnLst>
                                </p:cTn>
                              </p:par>
                            </p:childTnLst>
                          </p:cTn>
                        </p:par>
                        <p:par>
                          <p:cTn id="92" fill="hold">
                            <p:stCondLst>
                              <p:cond delay="1300"/>
                            </p:stCondLst>
                            <p:childTnLst>
                              <p:par>
                                <p:cTn id="93" presetID="4" presetClass="entr" presetSubtype="32" fill="hold" nodeType="afterEffect">
                                  <p:stCondLst>
                                    <p:cond delay="0"/>
                                  </p:stCondLst>
                                  <p:childTnLst>
                                    <p:set>
                                      <p:cBhvr>
                                        <p:cTn id="94" dur="1" fill="hold">
                                          <p:stCondLst>
                                            <p:cond delay="0"/>
                                          </p:stCondLst>
                                        </p:cTn>
                                        <p:tgtEl>
                                          <p:spTgt spid="2092"/>
                                        </p:tgtEl>
                                        <p:attrNameLst>
                                          <p:attrName>style.visibility</p:attrName>
                                        </p:attrNameLst>
                                      </p:cBhvr>
                                      <p:to>
                                        <p:strVal val="visible"/>
                                      </p:to>
                                    </p:set>
                                    <p:animEffect transition="in" filter="box(out)">
                                      <p:cBhvr>
                                        <p:cTn id="95" dur="50"/>
                                        <p:tgtEl>
                                          <p:spTgt spid="2092"/>
                                        </p:tgtEl>
                                      </p:cBhvr>
                                    </p:animEffect>
                                  </p:childTnLst>
                                </p:cTn>
                              </p:par>
                            </p:childTnLst>
                          </p:cTn>
                        </p:par>
                        <p:par>
                          <p:cTn id="96" fill="hold">
                            <p:stCondLst>
                              <p:cond delay="1350"/>
                            </p:stCondLst>
                            <p:childTnLst>
                              <p:par>
                                <p:cTn id="97" presetID="4" presetClass="entr" presetSubtype="32" fill="hold" nodeType="afterEffect">
                                  <p:stCondLst>
                                    <p:cond delay="0"/>
                                  </p:stCondLst>
                                  <p:childTnLst>
                                    <p:set>
                                      <p:cBhvr>
                                        <p:cTn id="98" dur="1" fill="hold">
                                          <p:stCondLst>
                                            <p:cond delay="0"/>
                                          </p:stCondLst>
                                        </p:cTn>
                                        <p:tgtEl>
                                          <p:spTgt spid="2094"/>
                                        </p:tgtEl>
                                        <p:attrNameLst>
                                          <p:attrName>style.visibility</p:attrName>
                                        </p:attrNameLst>
                                      </p:cBhvr>
                                      <p:to>
                                        <p:strVal val="visible"/>
                                      </p:to>
                                    </p:set>
                                    <p:animEffect transition="in" filter="box(out)">
                                      <p:cBhvr>
                                        <p:cTn id="99" dur="50"/>
                                        <p:tgtEl>
                                          <p:spTgt spid="2094"/>
                                        </p:tgtEl>
                                      </p:cBhvr>
                                    </p:animEffect>
                                  </p:childTnLst>
                                </p:cTn>
                              </p:par>
                            </p:childTnLst>
                          </p:cTn>
                        </p:par>
                        <p:par>
                          <p:cTn id="100" fill="hold">
                            <p:stCondLst>
                              <p:cond delay="1400"/>
                            </p:stCondLst>
                            <p:childTnLst>
                              <p:par>
                                <p:cTn id="101" presetID="4" presetClass="entr" presetSubtype="32" fill="hold" nodeType="afterEffect">
                                  <p:stCondLst>
                                    <p:cond delay="0"/>
                                  </p:stCondLst>
                                  <p:childTnLst>
                                    <p:set>
                                      <p:cBhvr>
                                        <p:cTn id="102" dur="1" fill="hold">
                                          <p:stCondLst>
                                            <p:cond delay="0"/>
                                          </p:stCondLst>
                                        </p:cTn>
                                        <p:tgtEl>
                                          <p:spTgt spid="2096"/>
                                        </p:tgtEl>
                                        <p:attrNameLst>
                                          <p:attrName>style.visibility</p:attrName>
                                        </p:attrNameLst>
                                      </p:cBhvr>
                                      <p:to>
                                        <p:strVal val="visible"/>
                                      </p:to>
                                    </p:set>
                                    <p:animEffect transition="in" filter="box(out)">
                                      <p:cBhvr>
                                        <p:cTn id="103" dur="50"/>
                                        <p:tgtEl>
                                          <p:spTgt spid="2096"/>
                                        </p:tgtEl>
                                      </p:cBhvr>
                                    </p:animEffect>
                                  </p:childTnLst>
                                </p:cTn>
                              </p:par>
                            </p:childTnLst>
                          </p:cTn>
                        </p:par>
                        <p:par>
                          <p:cTn id="104" fill="hold">
                            <p:stCondLst>
                              <p:cond delay="1450"/>
                            </p:stCondLst>
                            <p:childTnLst>
                              <p:par>
                                <p:cTn id="105" presetID="4" presetClass="entr" presetSubtype="32" fill="hold" nodeType="afterEffect">
                                  <p:stCondLst>
                                    <p:cond delay="0"/>
                                  </p:stCondLst>
                                  <p:childTnLst>
                                    <p:set>
                                      <p:cBhvr>
                                        <p:cTn id="106" dur="1" fill="hold">
                                          <p:stCondLst>
                                            <p:cond delay="0"/>
                                          </p:stCondLst>
                                        </p:cTn>
                                        <p:tgtEl>
                                          <p:spTgt spid="2098"/>
                                        </p:tgtEl>
                                        <p:attrNameLst>
                                          <p:attrName>style.visibility</p:attrName>
                                        </p:attrNameLst>
                                      </p:cBhvr>
                                      <p:to>
                                        <p:strVal val="visible"/>
                                      </p:to>
                                    </p:set>
                                    <p:animEffect transition="in" filter="box(out)">
                                      <p:cBhvr>
                                        <p:cTn id="107" dur="50"/>
                                        <p:tgtEl>
                                          <p:spTgt spid="2098"/>
                                        </p:tgtEl>
                                      </p:cBhvr>
                                    </p:animEffect>
                                  </p:childTnLst>
                                </p:cTn>
                              </p:par>
                            </p:childTnLst>
                          </p:cTn>
                        </p:par>
                        <p:par>
                          <p:cTn id="108" fill="hold">
                            <p:stCondLst>
                              <p:cond delay="1500"/>
                            </p:stCondLst>
                            <p:childTnLst>
                              <p:par>
                                <p:cTn id="109" presetID="4" presetClass="entr" presetSubtype="32" fill="hold" nodeType="afterEffect">
                                  <p:stCondLst>
                                    <p:cond delay="0"/>
                                  </p:stCondLst>
                                  <p:childTnLst>
                                    <p:set>
                                      <p:cBhvr>
                                        <p:cTn id="110" dur="1" fill="hold">
                                          <p:stCondLst>
                                            <p:cond delay="0"/>
                                          </p:stCondLst>
                                        </p:cTn>
                                        <p:tgtEl>
                                          <p:spTgt spid="2100"/>
                                        </p:tgtEl>
                                        <p:attrNameLst>
                                          <p:attrName>style.visibility</p:attrName>
                                        </p:attrNameLst>
                                      </p:cBhvr>
                                      <p:to>
                                        <p:strVal val="visible"/>
                                      </p:to>
                                    </p:set>
                                    <p:animEffect transition="in" filter="box(out)">
                                      <p:cBhvr>
                                        <p:cTn id="111" dur="50"/>
                                        <p:tgtEl>
                                          <p:spTgt spid="2100"/>
                                        </p:tgtEl>
                                      </p:cBhvr>
                                    </p:animEffect>
                                  </p:childTnLst>
                                </p:cTn>
                              </p:par>
                            </p:childTnLst>
                          </p:cTn>
                        </p:par>
                        <p:par>
                          <p:cTn id="112" fill="hold">
                            <p:stCondLst>
                              <p:cond delay="1550"/>
                            </p:stCondLst>
                            <p:childTnLst>
                              <p:par>
                                <p:cTn id="113" presetID="4" presetClass="entr" presetSubtype="32" fill="hold" nodeType="afterEffect">
                                  <p:stCondLst>
                                    <p:cond delay="0"/>
                                  </p:stCondLst>
                                  <p:childTnLst>
                                    <p:set>
                                      <p:cBhvr>
                                        <p:cTn id="114" dur="1" fill="hold">
                                          <p:stCondLst>
                                            <p:cond delay="0"/>
                                          </p:stCondLst>
                                        </p:cTn>
                                        <p:tgtEl>
                                          <p:spTgt spid="2102"/>
                                        </p:tgtEl>
                                        <p:attrNameLst>
                                          <p:attrName>style.visibility</p:attrName>
                                        </p:attrNameLst>
                                      </p:cBhvr>
                                      <p:to>
                                        <p:strVal val="visible"/>
                                      </p:to>
                                    </p:set>
                                    <p:animEffect transition="in" filter="box(out)">
                                      <p:cBhvr>
                                        <p:cTn id="115" dur="50"/>
                                        <p:tgtEl>
                                          <p:spTgt spid="2102"/>
                                        </p:tgtEl>
                                      </p:cBhvr>
                                    </p:animEffect>
                                  </p:childTnLst>
                                </p:cTn>
                              </p:par>
                            </p:childTnLst>
                          </p:cTn>
                        </p:par>
                        <p:par>
                          <p:cTn id="116" fill="hold">
                            <p:stCondLst>
                              <p:cond delay="1600"/>
                            </p:stCondLst>
                            <p:childTnLst>
                              <p:par>
                                <p:cTn id="117" presetID="4" presetClass="entr" presetSubtype="32" fill="hold" nodeType="afterEffect">
                                  <p:stCondLst>
                                    <p:cond delay="0"/>
                                  </p:stCondLst>
                                  <p:childTnLst>
                                    <p:set>
                                      <p:cBhvr>
                                        <p:cTn id="118" dur="1" fill="hold">
                                          <p:stCondLst>
                                            <p:cond delay="0"/>
                                          </p:stCondLst>
                                        </p:cTn>
                                        <p:tgtEl>
                                          <p:spTgt spid="2104"/>
                                        </p:tgtEl>
                                        <p:attrNameLst>
                                          <p:attrName>style.visibility</p:attrName>
                                        </p:attrNameLst>
                                      </p:cBhvr>
                                      <p:to>
                                        <p:strVal val="visible"/>
                                      </p:to>
                                    </p:set>
                                    <p:animEffect transition="in" filter="box(out)">
                                      <p:cBhvr>
                                        <p:cTn id="119" dur="50"/>
                                        <p:tgtEl>
                                          <p:spTgt spid="2104"/>
                                        </p:tgtEl>
                                      </p:cBhvr>
                                    </p:animEffect>
                                  </p:childTnLst>
                                </p:cTn>
                              </p:par>
                            </p:childTnLst>
                          </p:cTn>
                        </p:par>
                        <p:par>
                          <p:cTn id="120" fill="hold">
                            <p:stCondLst>
                              <p:cond delay="1650"/>
                            </p:stCondLst>
                            <p:childTnLst>
                              <p:par>
                                <p:cTn id="121" presetID="4" presetClass="entr" presetSubtype="32" fill="hold" nodeType="afterEffect">
                                  <p:stCondLst>
                                    <p:cond delay="0"/>
                                  </p:stCondLst>
                                  <p:childTnLst>
                                    <p:set>
                                      <p:cBhvr>
                                        <p:cTn id="122" dur="1" fill="hold">
                                          <p:stCondLst>
                                            <p:cond delay="0"/>
                                          </p:stCondLst>
                                        </p:cTn>
                                        <p:tgtEl>
                                          <p:spTgt spid="2106"/>
                                        </p:tgtEl>
                                        <p:attrNameLst>
                                          <p:attrName>style.visibility</p:attrName>
                                        </p:attrNameLst>
                                      </p:cBhvr>
                                      <p:to>
                                        <p:strVal val="visible"/>
                                      </p:to>
                                    </p:set>
                                    <p:animEffect transition="in" filter="box(out)">
                                      <p:cBhvr>
                                        <p:cTn id="123" dur="50"/>
                                        <p:tgtEl>
                                          <p:spTgt spid="2106"/>
                                        </p:tgtEl>
                                      </p:cBhvr>
                                    </p:animEffect>
                                  </p:childTnLst>
                                </p:cTn>
                              </p:par>
                            </p:childTnLst>
                          </p:cTn>
                        </p:par>
                        <p:par>
                          <p:cTn id="124" fill="hold">
                            <p:stCondLst>
                              <p:cond delay="1700"/>
                            </p:stCondLst>
                            <p:childTnLst>
                              <p:par>
                                <p:cTn id="125" presetID="4" presetClass="entr" presetSubtype="32" fill="hold" nodeType="afterEffect">
                                  <p:stCondLst>
                                    <p:cond delay="0"/>
                                  </p:stCondLst>
                                  <p:childTnLst>
                                    <p:set>
                                      <p:cBhvr>
                                        <p:cTn id="126" dur="1" fill="hold">
                                          <p:stCondLst>
                                            <p:cond delay="0"/>
                                          </p:stCondLst>
                                        </p:cTn>
                                        <p:tgtEl>
                                          <p:spTgt spid="2108"/>
                                        </p:tgtEl>
                                        <p:attrNameLst>
                                          <p:attrName>style.visibility</p:attrName>
                                        </p:attrNameLst>
                                      </p:cBhvr>
                                      <p:to>
                                        <p:strVal val="visible"/>
                                      </p:to>
                                    </p:set>
                                    <p:animEffect transition="in" filter="box(out)">
                                      <p:cBhvr>
                                        <p:cTn id="127" dur="50"/>
                                        <p:tgtEl>
                                          <p:spTgt spid="2108"/>
                                        </p:tgtEl>
                                      </p:cBhvr>
                                    </p:animEffect>
                                  </p:childTnLst>
                                </p:cTn>
                              </p:par>
                            </p:childTnLst>
                          </p:cTn>
                        </p:par>
                        <p:par>
                          <p:cTn id="128" fill="hold">
                            <p:stCondLst>
                              <p:cond delay="1750"/>
                            </p:stCondLst>
                            <p:childTnLst>
                              <p:par>
                                <p:cTn id="129" presetID="4" presetClass="entr" presetSubtype="32" fill="hold" nodeType="afterEffect">
                                  <p:stCondLst>
                                    <p:cond delay="0"/>
                                  </p:stCondLst>
                                  <p:childTnLst>
                                    <p:set>
                                      <p:cBhvr>
                                        <p:cTn id="130" dur="1" fill="hold">
                                          <p:stCondLst>
                                            <p:cond delay="0"/>
                                          </p:stCondLst>
                                        </p:cTn>
                                        <p:tgtEl>
                                          <p:spTgt spid="2110"/>
                                        </p:tgtEl>
                                        <p:attrNameLst>
                                          <p:attrName>style.visibility</p:attrName>
                                        </p:attrNameLst>
                                      </p:cBhvr>
                                      <p:to>
                                        <p:strVal val="visible"/>
                                      </p:to>
                                    </p:set>
                                    <p:animEffect transition="in" filter="box(out)">
                                      <p:cBhvr>
                                        <p:cTn id="131" dur="50"/>
                                        <p:tgtEl>
                                          <p:spTgt spid="2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9BE892-90BB-E077-4B2B-BF0E6507DC9A}"/>
              </a:ext>
            </a:extLst>
          </p:cNvPr>
          <p:cNvSpPr>
            <a:spLocks noGrp="1"/>
          </p:cNvSpPr>
          <p:nvPr>
            <p:ph type="title"/>
          </p:nvPr>
        </p:nvSpPr>
        <p:spPr>
          <a:xfrm>
            <a:off x="728752" y="385595"/>
            <a:ext cx="8534400" cy="1507067"/>
          </a:xfrm>
        </p:spPr>
        <p:txBody>
          <a:bodyPr/>
          <a:lstStyle/>
          <a:p>
            <a:r>
              <a:rPr kumimoji="1" lang="ja-JP" altLang="en-US" dirty="0"/>
              <a:t>事業内容</a:t>
            </a:r>
          </a:p>
        </p:txBody>
      </p:sp>
      <p:graphicFrame>
        <p:nvGraphicFramePr>
          <p:cNvPr id="4" name="コンテンツ プレースホルダー 7">
            <a:extLst>
              <a:ext uri="{FF2B5EF4-FFF2-40B4-BE49-F238E27FC236}">
                <a16:creationId xmlns:a16="http://schemas.microsoft.com/office/drawing/2014/main" id="{E1EE0C97-91A4-D1E7-19A9-741723808FC3}"/>
              </a:ext>
            </a:extLst>
          </p:cNvPr>
          <p:cNvGraphicFramePr>
            <a:graphicFrameLocks noGrp="1"/>
          </p:cNvGraphicFramePr>
          <p:nvPr>
            <p:ph idx="1"/>
            <p:extLst>
              <p:ext uri="{D42A27DB-BD31-4B8C-83A1-F6EECF244321}">
                <p14:modId xmlns:p14="http://schemas.microsoft.com/office/powerpoint/2010/main" val="3113421776"/>
              </p:ext>
            </p:extLst>
          </p:nvPr>
        </p:nvGraphicFramePr>
        <p:xfrm>
          <a:off x="728752" y="2142310"/>
          <a:ext cx="11274425" cy="42206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355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588"/>
        <p:cNvGrpSpPr/>
        <p:nvPr/>
      </p:nvGrpSpPr>
      <p:grpSpPr>
        <a:xfrm>
          <a:off x="0" y="0"/>
          <a:ext cx="0" cy="0"/>
          <a:chOff x="0" y="0"/>
          <a:chExt cx="0" cy="0"/>
        </a:xfrm>
      </p:grpSpPr>
      <p:sp>
        <p:nvSpPr>
          <p:cNvPr id="630" name="Google Shape;630;p31"/>
          <p:cNvSpPr txBox="1"/>
          <p:nvPr/>
        </p:nvSpPr>
        <p:spPr>
          <a:xfrm>
            <a:off x="2011142" y="1092946"/>
            <a:ext cx="4780149" cy="438525"/>
          </a:xfrm>
          <a:prstGeom prst="rect">
            <a:avLst/>
          </a:prstGeom>
          <a:noFill/>
          <a:ln>
            <a:noFill/>
          </a:ln>
        </p:spPr>
        <p:txBody>
          <a:bodyPr spcFirstLastPara="1" wrap="square" lIns="68569" tIns="34275" rIns="68569" bIns="34275" anchor="t" anchorCtr="0">
            <a:noAutofit/>
          </a:bodyPr>
          <a:lstStyle/>
          <a:p>
            <a:pPr marL="0" marR="0" lvl="0" indent="0" algn="l" rtl="0">
              <a:spcBef>
                <a:spcPts val="0"/>
              </a:spcBef>
              <a:spcAft>
                <a:spcPts val="0"/>
              </a:spcAft>
              <a:buNone/>
            </a:pPr>
            <a:r>
              <a:rPr lang="ja-JP" altLang="en-US" sz="2400" b="1" dirty="0">
                <a:latin typeface="+mn-ea"/>
                <a:ea typeface="+mn-ea"/>
                <a:cs typeface="Calibri"/>
                <a:sym typeface="Calibri"/>
              </a:rPr>
              <a:t>事例：システム開発</a:t>
            </a:r>
            <a:r>
              <a:rPr lang="ja-JP" altLang="en-US" sz="2400" b="1" dirty="0">
                <a:latin typeface="+mn-ea"/>
                <a:cs typeface="Calibri"/>
                <a:sym typeface="Calibri"/>
              </a:rPr>
              <a:t>（</a:t>
            </a:r>
            <a:r>
              <a:rPr lang="en-US" altLang="ja-JP" sz="2400" b="1" dirty="0">
                <a:latin typeface="+mn-ea"/>
                <a:cs typeface="Calibri"/>
                <a:sym typeface="Calibri"/>
              </a:rPr>
              <a:t>EC</a:t>
            </a:r>
            <a:r>
              <a:rPr lang="ja-JP" altLang="en-US" sz="2400" b="1" dirty="0">
                <a:latin typeface="+mn-ea"/>
                <a:cs typeface="Calibri"/>
                <a:sym typeface="Calibri"/>
              </a:rPr>
              <a:t>）</a:t>
            </a:r>
            <a:endParaRPr sz="2400" b="1" dirty="0">
              <a:latin typeface="+mn-ea"/>
              <a:cs typeface="Calibri"/>
              <a:sym typeface="Calibri"/>
            </a:endParaRPr>
          </a:p>
        </p:txBody>
      </p:sp>
      <p:pic>
        <p:nvPicPr>
          <p:cNvPr id="3" name="図 2">
            <a:extLst>
              <a:ext uri="{FF2B5EF4-FFF2-40B4-BE49-F238E27FC236}">
                <a16:creationId xmlns:a16="http://schemas.microsoft.com/office/drawing/2014/main" id="{DE46A6E4-DA8A-46C3-9A1F-AD544ED0BC26}"/>
              </a:ext>
            </a:extLst>
          </p:cNvPr>
          <p:cNvPicPr>
            <a:picLocks noChangeAspect="1"/>
          </p:cNvPicPr>
          <p:nvPr/>
        </p:nvPicPr>
        <p:blipFill>
          <a:blip r:embed="rId3"/>
          <a:stretch>
            <a:fillRect/>
          </a:stretch>
        </p:blipFill>
        <p:spPr>
          <a:xfrm>
            <a:off x="2110956" y="1914395"/>
            <a:ext cx="5372100" cy="3986177"/>
          </a:xfrm>
          <a:prstGeom prst="rect">
            <a:avLst/>
          </a:prstGeom>
          <a:ln>
            <a:noFill/>
          </a:ln>
          <a:effectLst>
            <a:outerShdw blurRad="292100" dist="139700" dir="2700000" algn="tl" rotWithShape="0">
              <a:srgbClr val="333333">
                <a:alpha val="65000"/>
              </a:srgbClr>
            </a:outerShdw>
          </a:effectLst>
        </p:spPr>
      </p:pic>
      <p:pic>
        <p:nvPicPr>
          <p:cNvPr id="1026" name="Picture 2">
            <a:extLst>
              <a:ext uri="{FF2B5EF4-FFF2-40B4-BE49-F238E27FC236}">
                <a16:creationId xmlns:a16="http://schemas.microsoft.com/office/drawing/2014/main" id="{4E36C0DA-994F-4FD3-B0F1-45C6700950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2743" y="2766844"/>
            <a:ext cx="1585913" cy="15859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9" name="図 8">
            <a:extLst>
              <a:ext uri="{FF2B5EF4-FFF2-40B4-BE49-F238E27FC236}">
                <a16:creationId xmlns:a16="http://schemas.microsoft.com/office/drawing/2014/main" id="{3B73B6EB-FBBC-494F-85F0-D43842F6AC0B}"/>
              </a:ext>
            </a:extLst>
          </p:cNvPr>
          <p:cNvPicPr>
            <a:picLocks noChangeAspect="1"/>
          </p:cNvPicPr>
          <p:nvPr/>
        </p:nvPicPr>
        <p:blipFill>
          <a:blip r:embed="rId5"/>
          <a:stretch>
            <a:fillRect/>
          </a:stretch>
        </p:blipFill>
        <p:spPr>
          <a:xfrm>
            <a:off x="6517913" y="2766845"/>
            <a:ext cx="1412917" cy="3054629"/>
          </a:xfrm>
          <a:prstGeom prst="rect">
            <a:avLst/>
          </a:prstGeom>
        </p:spPr>
      </p:pic>
      <p:pic>
        <p:nvPicPr>
          <p:cNvPr id="2" name="Picture 2" descr="ベゼルレスなスマホ大特集 | 中古スマホ販売の【イオシス】">
            <a:extLst>
              <a:ext uri="{FF2B5EF4-FFF2-40B4-BE49-F238E27FC236}">
                <a16:creationId xmlns:a16="http://schemas.microsoft.com/office/drawing/2014/main" id="{8527E280-BCB8-43F8-A6FC-2158B440F7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5614209" y="3485325"/>
            <a:ext cx="3220327" cy="1610164"/>
          </a:xfrm>
          <a:prstGeom prst="rect">
            <a:avLst/>
          </a:prstGeom>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スライド番号プレースホルダー 3">
            <a:extLst>
              <a:ext uri="{FF2B5EF4-FFF2-40B4-BE49-F238E27FC236}">
                <a16:creationId xmlns:a16="http://schemas.microsoft.com/office/drawing/2014/main" id="{6689FC00-2F88-4D2C-8A88-0126581D248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9</a:t>
            </a:fld>
            <a:endParaRPr lang="en-US" dirty="0"/>
          </a:p>
        </p:txBody>
      </p:sp>
      <p:sp>
        <p:nvSpPr>
          <p:cNvPr id="5" name="テキスト ボックス 4">
            <a:extLst>
              <a:ext uri="{FF2B5EF4-FFF2-40B4-BE49-F238E27FC236}">
                <a16:creationId xmlns:a16="http://schemas.microsoft.com/office/drawing/2014/main" id="{A26BF0CD-7F2F-F341-033A-64BBE88513E5}"/>
              </a:ext>
            </a:extLst>
          </p:cNvPr>
          <p:cNvSpPr txBox="1"/>
          <p:nvPr/>
        </p:nvSpPr>
        <p:spPr>
          <a:xfrm>
            <a:off x="6419290" y="1092945"/>
            <a:ext cx="4884814" cy="369332"/>
          </a:xfrm>
          <a:prstGeom prst="rect">
            <a:avLst/>
          </a:prstGeom>
          <a:noFill/>
        </p:spPr>
        <p:txBody>
          <a:bodyPr wrap="square" rtlCol="0">
            <a:spAutoFit/>
          </a:bodyPr>
          <a:lstStyle/>
          <a:p>
            <a:r>
              <a:rPr kumimoji="1" lang="en-US" altLang="ja-JP" dirty="0">
                <a:hlinkClick r:id="rId7"/>
              </a:rPr>
              <a:t>https://kepco.jp/miruden/kurashimall/</a:t>
            </a:r>
            <a:endParaRPr kumimoji="1" lang="ja-JP" altLang="en-US" dirty="0"/>
          </a:p>
        </p:txBody>
      </p:sp>
    </p:spTree>
    <p:extLst>
      <p:ext uri="{BB962C8B-B14F-4D97-AF65-F5344CB8AC3E}">
        <p14:creationId xmlns:p14="http://schemas.microsoft.com/office/powerpoint/2010/main" val="1488171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30"/>
                                        </p:tgtEl>
                                        <p:attrNameLst>
                                          <p:attrName>style.visibility</p:attrName>
                                        </p:attrNameLst>
                                      </p:cBhvr>
                                      <p:to>
                                        <p:strVal val="visible"/>
                                      </p:to>
                                    </p:set>
                                    <p:animEffect transition="in" filter="fade">
                                      <p:cBhvr>
                                        <p:cTn id="7" dur="500"/>
                                        <p:tgtEl>
                                          <p:spTgt spid="630"/>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anim calcmode="lin" valueType="num">
                                      <p:cBhvr>
                                        <p:cTn id="12" dur="500" fill="hold"/>
                                        <p:tgtEl>
                                          <p:spTgt spid="3"/>
                                        </p:tgtEl>
                                        <p:attrNameLst>
                                          <p:attrName>ppt_x</p:attrName>
                                        </p:attrNameLst>
                                      </p:cBhvr>
                                      <p:tavLst>
                                        <p:tav tm="0">
                                          <p:val>
                                            <p:strVal val="#ppt_x"/>
                                          </p:val>
                                        </p:tav>
                                        <p:tav tm="100000">
                                          <p:val>
                                            <p:strVal val="#ppt_x"/>
                                          </p:val>
                                        </p:tav>
                                      </p:tavLst>
                                    </p:anim>
                                    <p:anim calcmode="lin" valueType="num">
                                      <p:cBhvr>
                                        <p:cTn id="13" dur="5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 grpId="0"/>
    </p:bldLst>
  </p:timing>
</p:sld>
</file>

<file path=ppt/theme/theme1.xml><?xml version="1.0" encoding="utf-8"?>
<a:theme xmlns:a="http://schemas.openxmlformats.org/drawingml/2006/main" name="スライス">
  <a:themeElements>
    <a:clrScheme name="スライス">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スライス">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スライス">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dae0160f-0735-474c-9ffd-876109b83f03">
      <Terms xmlns="http://schemas.microsoft.com/office/infopath/2007/PartnerControls"/>
    </lcf76f155ced4ddcb4097134ff3c332f>
    <TaxCatchAll xmlns="a39ee710-67e7-42ac-b758-59d107c236c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E0546EDDB722774E901BAD0D4D32CA7B" ma:contentTypeVersion="12" ma:contentTypeDescription="新しいドキュメントを作成します。" ma:contentTypeScope="" ma:versionID="6fbb9693c54bf988a66d3119e16fb592">
  <xsd:schema xmlns:xsd="http://www.w3.org/2001/XMLSchema" xmlns:xs="http://www.w3.org/2001/XMLSchema" xmlns:p="http://schemas.microsoft.com/office/2006/metadata/properties" xmlns:ns2="dae0160f-0735-474c-9ffd-876109b83f03" xmlns:ns3="a39ee710-67e7-42ac-b758-59d107c236c7" targetNamespace="http://schemas.microsoft.com/office/2006/metadata/properties" ma:root="true" ma:fieldsID="de87cc9d813b2f978224f2572c54b271" ns2:_="" ns3:_="">
    <xsd:import namespace="dae0160f-0735-474c-9ffd-876109b83f03"/>
    <xsd:import namespace="a39ee710-67e7-42ac-b758-59d107c236c7"/>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GenerationTime" minOccurs="0"/>
                <xsd:element ref="ns2:MediaServiceEventHashCode" minOccurs="0"/>
                <xsd:element ref="ns2:MediaServiceDateTaken" minOccurs="0"/>
                <xsd:element ref="ns2:MediaLengthInSeconds" minOccurs="0"/>
                <xsd:element ref="ns2:MediaServiceOCR"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e0160f-0735-474c-9ffd-876109b83f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画像タグ" ma:readOnly="false" ma:fieldId="{5cf76f15-5ced-4ddc-b409-7134ff3c332f}" ma:taxonomyMulti="true" ma:sspId="c66bd45d-ff22-40c6-83b5-2101ef09ce17" ma:termSetId="09814cd3-568e-fe90-9814-8d621ff8fb84" ma:anchorId="fba54fb3-c3e1-fe81-a776-ca4b69148c4d" ma:open="true" ma:isKeyword="false">
      <xsd:complexType>
        <xsd:sequence>
          <xsd:element ref="pc:Terms" minOccurs="0" maxOccurs="1"/>
        </xsd:sequence>
      </xsd:complex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39ee710-67e7-42ac-b758-59d107c236c7"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cd4f22ad-64d8-4d45-9068-480139fd28a0}" ma:internalName="TaxCatchAll" ma:showField="CatchAllData" ma:web="a39ee710-67e7-42ac-b758-59d107c236c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34978B2-B9BA-462D-A704-CBFC4D059C43}">
  <ds:schemaRefs>
    <ds:schemaRef ds:uri="http://schemas.microsoft.com/office/2006/metadata/properties"/>
    <ds:schemaRef ds:uri="http://schemas.microsoft.com/office/infopath/2007/PartnerControls"/>
    <ds:schemaRef ds:uri="dae0160f-0735-474c-9ffd-876109b83f03"/>
    <ds:schemaRef ds:uri="a39ee710-67e7-42ac-b758-59d107c236c7"/>
  </ds:schemaRefs>
</ds:datastoreItem>
</file>

<file path=customXml/itemProps2.xml><?xml version="1.0" encoding="utf-8"?>
<ds:datastoreItem xmlns:ds="http://schemas.openxmlformats.org/officeDocument/2006/customXml" ds:itemID="{3D72A8AE-32F9-4583-B9C2-50FD65A16222}">
  <ds:schemaRefs>
    <ds:schemaRef ds:uri="http://schemas.microsoft.com/sharepoint/v3/contenttype/forms"/>
  </ds:schemaRefs>
</ds:datastoreItem>
</file>

<file path=customXml/itemProps3.xml><?xml version="1.0" encoding="utf-8"?>
<ds:datastoreItem xmlns:ds="http://schemas.openxmlformats.org/officeDocument/2006/customXml" ds:itemID="{575E1BE0-7699-4605-8524-87AC2F3B1D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e0160f-0735-474c-9ffd-876109b83f03"/>
    <ds:schemaRef ds:uri="a39ee710-67e7-42ac-b758-59d107c236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TM02900771[[fn=スライス]]</Template>
  <TotalTime>7251</TotalTime>
  <Words>1770</Words>
  <Application>Microsoft Office PowerPoint</Application>
  <PresentationFormat>ワイド画面</PresentationFormat>
  <Paragraphs>242</Paragraphs>
  <Slides>37</Slides>
  <Notes>4</Notes>
  <HiddenSlides>1</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37</vt:i4>
      </vt:variant>
    </vt:vector>
  </HeadingPairs>
  <TitlesOfParts>
    <vt:vector size="45" baseType="lpstr">
      <vt:lpstr>Meiryo UI</vt:lpstr>
      <vt:lpstr>MS Gothic</vt:lpstr>
      <vt:lpstr>游ゴシック</vt:lpstr>
      <vt:lpstr>Yu Gothic Medium</vt:lpstr>
      <vt:lpstr>Arial</vt:lpstr>
      <vt:lpstr>Century Gothic</vt:lpstr>
      <vt:lpstr>Wingdings 3</vt:lpstr>
      <vt:lpstr>スライス</vt:lpstr>
      <vt:lpstr>旭川工業高等学校 情報技術科インターンシップ</vt:lpstr>
      <vt:lpstr>概要</vt:lpstr>
      <vt:lpstr>スケジュール</vt:lpstr>
      <vt:lpstr>会社説明</vt:lpstr>
      <vt:lpstr>PowerPoint プレゼンテーション</vt:lpstr>
      <vt:lpstr>PowerPoint プレゼンテーション</vt:lpstr>
      <vt:lpstr>PowerPoint プレゼンテーション</vt:lpstr>
      <vt:lpstr>事業内容</vt:lpstr>
      <vt:lpstr>PowerPoint プレゼンテーション</vt:lpstr>
      <vt:lpstr>PowerPoint プレゼンテーション</vt:lpstr>
      <vt:lpstr>PowerPoint プレゼンテーション</vt:lpstr>
      <vt:lpstr>Web（基礎編）</vt:lpstr>
      <vt:lpstr>PowerPoint プレゼンテーション</vt:lpstr>
      <vt:lpstr>Webって？</vt:lpstr>
      <vt:lpstr>ハイパーテキスト  という機能の全体像</vt:lpstr>
      <vt:lpstr>WebサイトとWebページ</vt:lpstr>
      <vt:lpstr>Webの世界とWeb用語</vt:lpstr>
      <vt:lpstr>ドメイン</vt:lpstr>
      <vt:lpstr>Webサーバ</vt:lpstr>
      <vt:lpstr>IPアドレス</vt:lpstr>
      <vt:lpstr>DNS（Domain Name System）</vt:lpstr>
      <vt:lpstr>PowerPoint プレゼンテーション</vt:lpstr>
      <vt:lpstr>PowerPoint プレゼンテーション</vt:lpstr>
      <vt:lpstr>PowerPoint プレゼンテーション</vt:lpstr>
      <vt:lpstr>まとめ</vt:lpstr>
      <vt:lpstr>Web（開発編）</vt:lpstr>
      <vt:lpstr>開発順序</vt:lpstr>
      <vt:lpstr>フロントエンドとバックエンド</vt:lpstr>
      <vt:lpstr>フレームワーク</vt:lpstr>
      <vt:lpstr>Git</vt:lpstr>
      <vt:lpstr>Git_基本用語</vt:lpstr>
      <vt:lpstr>Git_基本用語</vt:lpstr>
      <vt:lpstr>Git インストール</vt:lpstr>
      <vt:lpstr>Git 設定</vt:lpstr>
      <vt:lpstr>Github 設定 &amp; プロジェクトクローン</vt:lpstr>
      <vt:lpstr>VScodeインストール</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旭川工業高等学校 情報技術科インターンシップ</dc:title>
  <dc:creator>秋生　和真</dc:creator>
  <cp:lastModifiedBy>秋生　和真</cp:lastModifiedBy>
  <cp:revision>16</cp:revision>
  <dcterms:created xsi:type="dcterms:W3CDTF">2022-08-04T05:32:13Z</dcterms:created>
  <dcterms:modified xsi:type="dcterms:W3CDTF">2025-09-04T06:18:56Z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0x010100E0546EDDB722774E901BAD0D4D32CA7B</vt:lpwstr>
  </property>
</Properties>
</file>